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8" r:id="rId3"/>
    <p:sldId id="265" r:id="rId4"/>
    <p:sldId id="257" r:id="rId5"/>
    <p:sldId id="266" r:id="rId6"/>
    <p:sldId id="267" r:id="rId7"/>
    <p:sldId id="268" r:id="rId8"/>
    <p:sldId id="358" r:id="rId9"/>
    <p:sldId id="269" r:id="rId10"/>
    <p:sldId id="259" r:id="rId11"/>
    <p:sldId id="323" r:id="rId12"/>
    <p:sldId id="324" r:id="rId13"/>
    <p:sldId id="325" r:id="rId14"/>
    <p:sldId id="260" r:id="rId15"/>
    <p:sldId id="303" r:id="rId16"/>
    <p:sldId id="327" r:id="rId17"/>
    <p:sldId id="319" r:id="rId18"/>
    <p:sldId id="320" r:id="rId19"/>
    <p:sldId id="261" r:id="rId20"/>
    <p:sldId id="271" r:id="rId21"/>
    <p:sldId id="272" r:id="rId22"/>
    <p:sldId id="273" r:id="rId23"/>
    <p:sldId id="274" r:id="rId24"/>
    <p:sldId id="354" r:id="rId25"/>
    <p:sldId id="355" r:id="rId26"/>
    <p:sldId id="356" r:id="rId27"/>
    <p:sldId id="357" r:id="rId28"/>
    <p:sldId id="262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08" r:id="rId43"/>
    <p:sldId id="311" r:id="rId44"/>
    <p:sldId id="341" r:id="rId45"/>
    <p:sldId id="342" r:id="rId46"/>
    <p:sldId id="343" r:id="rId47"/>
    <p:sldId id="344" r:id="rId48"/>
    <p:sldId id="263" r:id="rId49"/>
    <p:sldId id="345" r:id="rId50"/>
    <p:sldId id="346" r:id="rId51"/>
    <p:sldId id="347" r:id="rId52"/>
    <p:sldId id="348" r:id="rId53"/>
    <p:sldId id="349" r:id="rId54"/>
    <p:sldId id="350" r:id="rId55"/>
    <p:sldId id="288" r:id="rId56"/>
    <p:sldId id="289" r:id="rId57"/>
    <p:sldId id="290" r:id="rId58"/>
    <p:sldId id="305" r:id="rId59"/>
    <p:sldId id="351" r:id="rId60"/>
    <p:sldId id="352" r:id="rId61"/>
    <p:sldId id="353" r:id="rId62"/>
    <p:sldId id="264" r:id="rId63"/>
    <p:sldId id="279" r:id="rId64"/>
    <p:sldId id="280" r:id="rId65"/>
    <p:sldId id="278" r:id="rId66"/>
    <p:sldId id="281" r:id="rId67"/>
    <p:sldId id="326" r:id="rId68"/>
    <p:sldId id="282" r:id="rId69"/>
    <p:sldId id="286" r:id="rId70"/>
    <p:sldId id="275" r:id="rId71"/>
    <p:sldId id="276" r:id="rId72"/>
    <p:sldId id="277" r:id="rId73"/>
    <p:sldId id="318" r:id="rId74"/>
    <p:sldId id="321" r:id="rId75"/>
    <p:sldId id="296" r:id="rId76"/>
    <p:sldId id="301" r:id="rId77"/>
    <p:sldId id="302" r:id="rId78"/>
    <p:sldId id="300" r:id="rId79"/>
    <p:sldId id="297" r:id="rId80"/>
    <p:sldId id="298" r:id="rId81"/>
    <p:sldId id="299" r:id="rId82"/>
    <p:sldId id="304" r:id="rId83"/>
    <p:sldId id="32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47884A91-2397-4346-9A3A-349158C9BABC}" name="기본 구역">
          <p14:sldIdLst>
            <p14:sldId id="256"/>
            <p14:sldId id="258"/>
            <p14:sldId id="265"/>
            <p14:sldId id="257"/>
            <p14:sldId id="266"/>
            <p14:sldId id="267"/>
            <p14:sldId id="268"/>
            <p14:sldId id="358"/>
            <p14:sldId id="269"/>
          </p14:sldIdLst>
        </p14:section>
        <p14:section id="{3567EDE1-3B1A-468A-AEA4-E0C061FF636B}" name="메인">
          <p14:sldIdLst>
            <p14:sldId id="259"/>
            <p14:sldId id="323"/>
            <p14:sldId id="324"/>
            <p14:sldId id="325"/>
          </p14:sldIdLst>
        </p14:section>
        <p14:section id="{7F06FE21-5D2E-4C64-8708-698B53227732}" name="캠페인리스트">
          <p14:sldIdLst>
            <p14:sldId id="260"/>
            <p14:sldId id="303"/>
            <p14:sldId id="327"/>
            <p14:sldId id="319"/>
            <p14:sldId id="320"/>
          </p14:sldIdLst>
        </p14:section>
        <p14:section id="{5A86653C-EFFC-4BCC-801B-A65DDA736B5F}" name="캠페인상세">
          <p14:sldIdLst>
            <p14:sldId id="261"/>
            <p14:sldId id="271"/>
            <p14:sldId id="272"/>
            <p14:sldId id="273"/>
            <p14:sldId id="274"/>
            <p14:sldId id="354"/>
            <p14:sldId id="355"/>
            <p14:sldId id="356"/>
            <p14:sldId id="357"/>
          </p14:sldIdLst>
        </p14:section>
        <p14:section id="{1EB08EF1-EE0D-44CA-8EA1-B66ACAE56934}" name="후원하기">
          <p14:sldIdLst>
            <p14:sldId id="262"/>
          </p14:sldIdLst>
        </p14:section>
        <p14:section id="{0633CB03-FDA3-402B-8820-F6A560E582AE}" name="리워드 있는 후원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08"/>
            <p14:sldId id="311"/>
          </p14:sldIdLst>
        </p14:section>
        <p14:section id="{672F9957-B07A-4234-AADD-CB1F2A02EA98}" name="리워드 없는 후원">
          <p14:sldIdLst>
            <p14:sldId id="341"/>
            <p14:sldId id="342"/>
            <p14:sldId id="343"/>
          </p14:sldIdLst>
        </p14:section>
        <p14:section id="{664E3ED6-6C33-434D-99F2-19B8E574F814}" name="결제에러">
          <p14:sldIdLst>
            <p14:sldId id="344"/>
          </p14:sldIdLst>
        </p14:section>
        <p14:section id="{5043B5DC-094C-4AA9-A923-FAA5530FD226}" name="로그인/회원가입">
          <p14:sldIdLst>
            <p14:sldId id="263"/>
            <p14:sldId id="345"/>
            <p14:sldId id="346"/>
            <p14:sldId id="347"/>
            <p14:sldId id="348"/>
            <p14:sldId id="349"/>
            <p14:sldId id="350"/>
          </p14:sldIdLst>
        </p14:section>
        <p14:section id="{3ECB2188-826F-4C7A-A125-22DF815C4B77}" name="회원가입">
          <p14:sldIdLst>
            <p14:sldId id="288"/>
            <p14:sldId id="289"/>
            <p14:sldId id="290"/>
            <p14:sldId id="305"/>
            <p14:sldId id="351"/>
            <p14:sldId id="352"/>
            <p14:sldId id="353"/>
          </p14:sldIdLst>
        </p14:section>
        <p14:section id="{DB70720C-E0B3-4B38-B0E3-7CDCF4565233}" name="마이페이지">
          <p14:sldIdLst>
            <p14:sldId id="264"/>
            <p14:sldId id="279"/>
            <p14:sldId id="280"/>
            <p14:sldId id="278"/>
            <p14:sldId id="281"/>
            <p14:sldId id="326"/>
            <p14:sldId id="282"/>
            <p14:sldId id="286"/>
            <p14:sldId id="275"/>
            <p14:sldId id="276"/>
            <p14:sldId id="277"/>
          </p14:sldIdLst>
        </p14:section>
        <p14:section id="{41521F82-CA43-4A5A-B59C-58BCA93E8252}" name="회사소개">
          <p14:sldIdLst>
            <p14:sldId id="318"/>
            <p14:sldId id="321"/>
          </p14:sldIdLst>
        </p14:section>
        <p14:section id="{25D6B0C5-6443-4E33-8262-D569117BBEA6}" name="새소식">
          <p14:sldIdLst>
            <p14:sldId id="296"/>
            <p14:sldId id="301"/>
            <p14:sldId id="302"/>
            <p14:sldId id="300"/>
            <p14:sldId id="297"/>
            <p14:sldId id="298"/>
            <p14:sldId id="299"/>
          </p14:sldIdLst>
        </p14:section>
        <p14:section id="{D1A63CB3-4BA9-405D-84AF-C72E0BCF8719}" name="약관">
          <p14:sldIdLst>
            <p14:sldId id="304"/>
            <p14:sldId id="322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34" y="6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presProps" Target="presProps.xml"  /><Relationship Id="rId86" Type="http://schemas.openxmlformats.org/officeDocument/2006/relationships/viewProps" Target="viewProps.xml"  /><Relationship Id="rId87" Type="http://schemas.openxmlformats.org/officeDocument/2006/relationships/theme" Target="theme/theme1.xml"  /><Relationship Id="rId88" Type="http://schemas.openxmlformats.org/officeDocument/2006/relationships/tableStyles" Target="tableStyles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Relationship Id="rId3" Type="http://schemas.openxmlformats.org/officeDocument/2006/relationships/image" Target="../media/image39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Relationship Id="rId3" Type="http://schemas.openxmlformats.org/officeDocument/2006/relationships/image" Target="../media/image43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4DA50-0014-4B6E-A731-C77656FFB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ChariTree</a:t>
            </a:r>
            <a:r>
              <a:rPr lang="en-US" altLang="ko-KR" dirty="0"/>
              <a:t> Front </a:t>
            </a:r>
            <a:r>
              <a:rPr lang="ko-KR" altLang="en-US" dirty="0"/>
              <a:t>화면설계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0DF81-A23C-41E0-ACD4-F2E9D8747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이학송</a:t>
            </a:r>
            <a:r>
              <a:rPr lang="en-US" altLang="ko-KR" dirty="0"/>
              <a:t>, </a:t>
            </a:r>
            <a:r>
              <a:rPr lang="ko-KR" altLang="en-US" dirty="0"/>
              <a:t>이현지</a:t>
            </a:r>
            <a:r>
              <a:rPr lang="en-US" altLang="ko-KR" dirty="0"/>
              <a:t>, </a:t>
            </a:r>
            <a:r>
              <a:rPr lang="ko-KR" altLang="en-US" dirty="0" err="1"/>
              <a:t>정진범</a:t>
            </a:r>
            <a:r>
              <a:rPr lang="en-US" altLang="ko-KR" dirty="0"/>
              <a:t>, </a:t>
            </a:r>
            <a:r>
              <a:rPr lang="ko-KR" altLang="en-US" dirty="0"/>
              <a:t>김영권</a:t>
            </a:r>
          </a:p>
        </p:txBody>
      </p:sp>
    </p:spTree>
    <p:extLst>
      <p:ext uri="{BB962C8B-B14F-4D97-AF65-F5344CB8AC3E}">
        <p14:creationId xmlns:p14="http://schemas.microsoft.com/office/powerpoint/2010/main" val="21104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7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 슬라이드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82667"/>
          <a:stretch/>
        </p:blipFill>
        <p:spPr>
          <a:xfrm>
            <a:off x="378823" y="1888174"/>
            <a:ext cx="11478559" cy="3531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1FAA-B35D-4090-BE62-5B48319D4DDA}"/>
              </a:ext>
            </a:extLst>
          </p:cNvPr>
          <p:cNvSpPr txBox="1"/>
          <p:nvPr/>
        </p:nvSpPr>
        <p:spPr>
          <a:xfrm>
            <a:off x="5958502" y="476161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62161-B4B4-4F52-BCAB-229EEFB335D3}"/>
              </a:ext>
            </a:extLst>
          </p:cNvPr>
          <p:cNvSpPr txBox="1"/>
          <p:nvPr/>
        </p:nvSpPr>
        <p:spPr>
          <a:xfrm>
            <a:off x="348704" y="289727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9D5C8-E604-4B91-8CE7-16D68C1EB540}"/>
              </a:ext>
            </a:extLst>
          </p:cNvPr>
          <p:cNvSpPr txBox="1"/>
          <p:nvPr/>
        </p:nvSpPr>
        <p:spPr>
          <a:xfrm>
            <a:off x="98101" y="148460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5FFE7-3F72-4671-B75E-946E89190FDD}"/>
              </a:ext>
            </a:extLst>
          </p:cNvPr>
          <p:cNvSpPr txBox="1"/>
          <p:nvPr/>
        </p:nvSpPr>
        <p:spPr>
          <a:xfrm>
            <a:off x="378823" y="5415465"/>
            <a:ext cx="1163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캠페인 상품 이미지 </a:t>
            </a:r>
            <a:r>
              <a:rPr lang="en-US" altLang="ko-KR" dirty="0"/>
              <a:t>+ </a:t>
            </a:r>
            <a:r>
              <a:rPr lang="ko-KR" altLang="en-US" dirty="0"/>
              <a:t>광고 배너</a:t>
            </a:r>
            <a:r>
              <a:rPr lang="en-US" altLang="ko-KR" dirty="0"/>
              <a:t>. </a:t>
            </a:r>
            <a:r>
              <a:rPr lang="ko-KR" altLang="en-US" dirty="0"/>
              <a:t> 백그라운드 이미지를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 </a:t>
            </a:r>
            <a:r>
              <a:rPr lang="ko-KR" altLang="en-US" dirty="0"/>
              <a:t>자동으로 슬라이드 되는 것과 </a:t>
            </a:r>
            <a:r>
              <a:rPr lang="en-US" altLang="ko-KR" dirty="0"/>
              <a:t>B</a:t>
            </a:r>
            <a:r>
              <a:rPr lang="ko-KR" altLang="en-US" dirty="0"/>
              <a:t>의 버튼을 눌러서 이전과 다음 이미지로 넘어 갈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내가 보고 있는 이미지가 몇 번째인지 알 수 있다</a:t>
            </a:r>
            <a:r>
              <a:rPr lang="en-US" altLang="ko-KR" dirty="0"/>
              <a:t>. </a:t>
            </a:r>
            <a:r>
              <a:rPr lang="ko-KR" altLang="en-US" dirty="0"/>
              <a:t>또한 클릭 이벤트로 그 순번의 이미지로 이동가능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D. </a:t>
            </a:r>
            <a:r>
              <a:rPr lang="ko-KR" altLang="en-US" dirty="0"/>
              <a:t>이미지에 연관된</a:t>
            </a:r>
            <a:r>
              <a:rPr lang="en-US" altLang="ko-KR" dirty="0"/>
              <a:t>, </a:t>
            </a:r>
            <a:r>
              <a:rPr lang="ko-KR" altLang="en-US" dirty="0"/>
              <a:t>캠페인 관련 광고문이 들어갈 예정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9ECD62-F904-4E7C-B922-30BFB981F593}"/>
              </a:ext>
            </a:extLst>
          </p:cNvPr>
          <p:cNvSpPr/>
          <p:nvPr/>
        </p:nvSpPr>
        <p:spPr>
          <a:xfrm>
            <a:off x="224989" y="3014316"/>
            <a:ext cx="956129" cy="9929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84F88-E136-468B-8ED5-431788956D86}"/>
              </a:ext>
            </a:extLst>
          </p:cNvPr>
          <p:cNvSpPr/>
          <p:nvPr/>
        </p:nvSpPr>
        <p:spPr>
          <a:xfrm>
            <a:off x="378823" y="1886206"/>
            <a:ext cx="11464473" cy="33591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7179D4-DD3C-4F3E-8C54-0B0D58082960}"/>
              </a:ext>
            </a:extLst>
          </p:cNvPr>
          <p:cNvSpPr/>
          <p:nvPr/>
        </p:nvSpPr>
        <p:spPr>
          <a:xfrm>
            <a:off x="5480437" y="4803191"/>
            <a:ext cx="956129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789F30-8833-402C-8F4A-53BD207D72E2}"/>
              </a:ext>
            </a:extLst>
          </p:cNvPr>
          <p:cNvSpPr/>
          <p:nvPr/>
        </p:nvSpPr>
        <p:spPr>
          <a:xfrm>
            <a:off x="1114717" y="4007222"/>
            <a:ext cx="5070930" cy="896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1F274-B80D-40E9-A8EB-9F50C0E7179D}"/>
              </a:ext>
            </a:extLst>
          </p:cNvPr>
          <p:cNvSpPr txBox="1"/>
          <p:nvPr/>
        </p:nvSpPr>
        <p:spPr>
          <a:xfrm>
            <a:off x="3413665" y="389392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54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 섹션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17951" r="3383" b="51375"/>
          <a:stretch/>
        </p:blipFill>
        <p:spPr>
          <a:xfrm>
            <a:off x="2510444" y="1248644"/>
            <a:ext cx="7624550" cy="549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874FD-D07C-4E4A-B9BA-5EC57B61D15D}"/>
              </a:ext>
            </a:extLst>
          </p:cNvPr>
          <p:cNvSpPr txBox="1"/>
          <p:nvPr/>
        </p:nvSpPr>
        <p:spPr>
          <a:xfrm>
            <a:off x="2476049" y="178150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76B5D-1217-4B5F-9DEA-0984D11D033C}"/>
              </a:ext>
            </a:extLst>
          </p:cNvPr>
          <p:cNvSpPr txBox="1"/>
          <p:nvPr/>
        </p:nvSpPr>
        <p:spPr>
          <a:xfrm>
            <a:off x="4453924" y="56575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21599-E94A-4A66-B5CB-2E1A0E49420E}"/>
              </a:ext>
            </a:extLst>
          </p:cNvPr>
          <p:cNvSpPr txBox="1"/>
          <p:nvPr/>
        </p:nvSpPr>
        <p:spPr>
          <a:xfrm>
            <a:off x="9340093" y="41628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BC0C-F98E-45E4-BF28-DB9EAD69F148}"/>
              </a:ext>
            </a:extLst>
          </p:cNvPr>
          <p:cNvSpPr txBox="1"/>
          <p:nvPr/>
        </p:nvSpPr>
        <p:spPr>
          <a:xfrm>
            <a:off x="9340093" y="12022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1BC76-8377-44BC-AEB0-A9CC8EDE0038}"/>
              </a:ext>
            </a:extLst>
          </p:cNvPr>
          <p:cNvSpPr txBox="1"/>
          <p:nvPr/>
        </p:nvSpPr>
        <p:spPr>
          <a:xfrm>
            <a:off x="166435" y="1993558"/>
            <a:ext cx="2556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이미지 클릭시에 상세 페이지로 이동하게 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BC36-EE2D-4C06-898B-D4FEE6853A4A}"/>
              </a:ext>
            </a:extLst>
          </p:cNvPr>
          <p:cNvSpPr txBox="1"/>
          <p:nvPr/>
        </p:nvSpPr>
        <p:spPr>
          <a:xfrm>
            <a:off x="9778732" y="1277430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</a:t>
            </a:r>
            <a:r>
              <a:rPr lang="en-US" altLang="ko-KR" dirty="0"/>
              <a:t>More </a:t>
            </a:r>
            <a:r>
              <a:rPr lang="ko-KR" altLang="en-US" dirty="0"/>
              <a:t>버튼을 누르면 전체 캠페인 페이지로 이동하는 링크가 걸려있다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A138A-E783-4200-85C5-D55F4B134416}"/>
              </a:ext>
            </a:extLst>
          </p:cNvPr>
          <p:cNvSpPr txBox="1"/>
          <p:nvPr/>
        </p:nvSpPr>
        <p:spPr>
          <a:xfrm>
            <a:off x="158732" y="4686026"/>
            <a:ext cx="270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 startAt="3"/>
            </a:pPr>
            <a:r>
              <a:rPr lang="ko-KR" altLang="en-US" dirty="0"/>
              <a:t>오픈 예정일에서 오늘 날짜를 빼서 남은</a:t>
            </a:r>
            <a:r>
              <a:rPr lang="en-US" altLang="ko-KR" dirty="0"/>
              <a:t> </a:t>
            </a:r>
            <a:r>
              <a:rPr lang="ko-KR" altLang="en-US" dirty="0"/>
              <a:t>일수를 알려준다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2DE22-2C59-4D3A-B302-54F7027B5C6C}"/>
              </a:ext>
            </a:extLst>
          </p:cNvPr>
          <p:cNvSpPr txBox="1"/>
          <p:nvPr/>
        </p:nvSpPr>
        <p:spPr>
          <a:xfrm>
            <a:off x="9778732" y="3327087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</a:t>
            </a:r>
            <a:r>
              <a:rPr lang="ko-KR" altLang="en-US" dirty="0"/>
              <a:t> 이미지를 누르면 해당 캠페인의 상세 페이지로 이동하게 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6E5DF-5680-4FFD-881E-57F361A22BC8}"/>
              </a:ext>
            </a:extLst>
          </p:cNvPr>
          <p:cNvSpPr txBox="1"/>
          <p:nvPr/>
        </p:nvSpPr>
        <p:spPr>
          <a:xfrm>
            <a:off x="6693398" y="628150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507F9B-B0C5-4B8D-9A6E-AF7DCF7EB51F}"/>
              </a:ext>
            </a:extLst>
          </p:cNvPr>
          <p:cNvSpPr txBox="1"/>
          <p:nvPr/>
        </p:nvSpPr>
        <p:spPr>
          <a:xfrm>
            <a:off x="610069" y="6229098"/>
            <a:ext cx="577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E.</a:t>
            </a:r>
            <a:r>
              <a:rPr lang="ko-KR" altLang="en-US" sz="1600" dirty="0"/>
              <a:t> 슬라이드 형식</a:t>
            </a:r>
            <a:r>
              <a:rPr lang="en-US" altLang="ko-KR" sz="1600" dirty="0"/>
              <a:t>/</a:t>
            </a:r>
            <a:r>
              <a:rPr lang="ko-KR" altLang="en-US" sz="1600" dirty="0"/>
              <a:t>좌우 버튼을 통해 이전</a:t>
            </a:r>
            <a:r>
              <a:rPr lang="en-US" altLang="ko-KR" sz="1600" dirty="0"/>
              <a:t>, </a:t>
            </a:r>
            <a:r>
              <a:rPr lang="ko-KR" altLang="en-US" sz="1600" dirty="0"/>
              <a:t>다음 캠페인을 볼 수 있다</a:t>
            </a:r>
            <a:r>
              <a:rPr lang="en-US" altLang="ko-KR" sz="1600" dirty="0"/>
              <a:t>. (</a:t>
            </a:r>
            <a:r>
              <a:rPr lang="ko-KR" altLang="en-US" sz="1600" dirty="0"/>
              <a:t>화면이 작아지면</a:t>
            </a:r>
            <a:r>
              <a:rPr lang="en-US" altLang="ko-KR" sz="1600" dirty="0"/>
              <a:t>, </a:t>
            </a:r>
            <a:r>
              <a:rPr lang="ko-KR" altLang="en-US" sz="1600" dirty="0"/>
              <a:t>두 개의 뷰가 하나로 줄어든다</a:t>
            </a:r>
            <a:r>
              <a:rPr lang="en-US" altLang="ko-KR" sz="1600" dirty="0"/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9A42B-52E1-4830-8938-C5F8031469F8}"/>
              </a:ext>
            </a:extLst>
          </p:cNvPr>
          <p:cNvSpPr txBox="1"/>
          <p:nvPr/>
        </p:nvSpPr>
        <p:spPr>
          <a:xfrm>
            <a:off x="7365052" y="5555673"/>
            <a:ext cx="39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64611-82F9-455B-A57B-49B7BB671B88}"/>
              </a:ext>
            </a:extLst>
          </p:cNvPr>
          <p:cNvSpPr txBox="1"/>
          <p:nvPr/>
        </p:nvSpPr>
        <p:spPr>
          <a:xfrm>
            <a:off x="9851025" y="5057433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F.</a:t>
            </a:r>
            <a:r>
              <a:rPr lang="ko-KR" altLang="en-US" dirty="0"/>
              <a:t> 섹션 전체에 보이는 붉은색 바는 현재 </a:t>
            </a:r>
            <a:r>
              <a:rPr lang="ko-KR" altLang="en-US" dirty="0" err="1"/>
              <a:t>캠패인의</a:t>
            </a:r>
            <a:r>
              <a:rPr lang="ko-KR" altLang="en-US" dirty="0"/>
              <a:t> 달성도를 보여주는 바입니다</a:t>
            </a:r>
            <a:r>
              <a:rPr lang="en-US" altLang="ko-KR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4C2075-0716-47AE-9A3C-57803DF142DA}"/>
              </a:ext>
            </a:extLst>
          </p:cNvPr>
          <p:cNvSpPr/>
          <p:nvPr/>
        </p:nvSpPr>
        <p:spPr>
          <a:xfrm>
            <a:off x="2866771" y="1893760"/>
            <a:ext cx="2060187" cy="13790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7D1280-0CD0-4553-A576-ADF285696023}"/>
              </a:ext>
            </a:extLst>
          </p:cNvPr>
          <p:cNvSpPr/>
          <p:nvPr/>
        </p:nvSpPr>
        <p:spPr>
          <a:xfrm>
            <a:off x="9340093" y="1657973"/>
            <a:ext cx="438639" cy="1981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A3B6EC-8320-43EA-8AD0-F8962E6D5CEA}"/>
              </a:ext>
            </a:extLst>
          </p:cNvPr>
          <p:cNvSpPr/>
          <p:nvPr/>
        </p:nvSpPr>
        <p:spPr>
          <a:xfrm>
            <a:off x="4299020" y="6061871"/>
            <a:ext cx="473034" cy="1814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5D2C52-3E7C-4B54-8770-319828EEDADD}"/>
              </a:ext>
            </a:extLst>
          </p:cNvPr>
          <p:cNvSpPr/>
          <p:nvPr/>
        </p:nvSpPr>
        <p:spPr>
          <a:xfrm>
            <a:off x="9081348" y="4732371"/>
            <a:ext cx="731780" cy="6307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4DEFAD-C8FB-497F-BCF4-D35FAFD02192}"/>
              </a:ext>
            </a:extLst>
          </p:cNvPr>
          <p:cNvSpPr/>
          <p:nvPr/>
        </p:nvSpPr>
        <p:spPr>
          <a:xfrm>
            <a:off x="7587203" y="5886355"/>
            <a:ext cx="1421026" cy="251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8567C9-801A-4EF9-B69E-587067C4D007}"/>
              </a:ext>
            </a:extLst>
          </p:cNvPr>
          <p:cNvSpPr/>
          <p:nvPr/>
        </p:nvSpPr>
        <p:spPr>
          <a:xfrm>
            <a:off x="6631074" y="6409575"/>
            <a:ext cx="956129" cy="3352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4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 섹션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53447" r="4389" b="10948"/>
          <a:stretch/>
        </p:blipFill>
        <p:spPr>
          <a:xfrm>
            <a:off x="2873928" y="1319349"/>
            <a:ext cx="6444143" cy="5391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DC78F-90A9-45D2-9F71-49CF24A2DFE1}"/>
              </a:ext>
            </a:extLst>
          </p:cNvPr>
          <p:cNvSpPr txBox="1"/>
          <p:nvPr/>
        </p:nvSpPr>
        <p:spPr>
          <a:xfrm>
            <a:off x="2637411" y="162656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13673-4ABE-42FB-9CAC-7294CE936241}"/>
              </a:ext>
            </a:extLst>
          </p:cNvPr>
          <p:cNvSpPr txBox="1"/>
          <p:nvPr/>
        </p:nvSpPr>
        <p:spPr>
          <a:xfrm>
            <a:off x="9214183" y="153844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7F135-9817-438C-B512-7D17F356790F}"/>
              </a:ext>
            </a:extLst>
          </p:cNvPr>
          <p:cNvSpPr txBox="1"/>
          <p:nvPr/>
        </p:nvSpPr>
        <p:spPr>
          <a:xfrm>
            <a:off x="3647100" y="38347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8AFBF-558A-42B7-B8B8-A84CA1511841}"/>
              </a:ext>
            </a:extLst>
          </p:cNvPr>
          <p:cNvSpPr txBox="1"/>
          <p:nvPr/>
        </p:nvSpPr>
        <p:spPr>
          <a:xfrm>
            <a:off x="9173101" y="479633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56D89-ADE9-43B0-B62F-E1C3DDC43C11}"/>
              </a:ext>
            </a:extLst>
          </p:cNvPr>
          <p:cNvSpPr txBox="1"/>
          <p:nvPr/>
        </p:nvSpPr>
        <p:spPr>
          <a:xfrm>
            <a:off x="6533735" y="615343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C00CF-9E64-4FDF-BA9F-781E9DDF5028}"/>
              </a:ext>
            </a:extLst>
          </p:cNvPr>
          <p:cNvSpPr txBox="1"/>
          <p:nvPr/>
        </p:nvSpPr>
        <p:spPr>
          <a:xfrm>
            <a:off x="166435" y="1993558"/>
            <a:ext cx="2556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최근의 이슈에 대해서 적히는 공간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이미지에는 기사가 들어가며</a:t>
            </a:r>
            <a:endParaRPr lang="en-US" altLang="ko-KR" dirty="0"/>
          </a:p>
          <a:p>
            <a:r>
              <a:rPr lang="ko-KR" altLang="en-US" dirty="0"/>
              <a:t>기사는 마우스 </a:t>
            </a:r>
            <a:r>
              <a:rPr lang="ko-KR" altLang="en-US" dirty="0" err="1"/>
              <a:t>오버시</a:t>
            </a:r>
            <a:r>
              <a:rPr lang="ko-KR" altLang="en-US" dirty="0"/>
              <a:t> 확대되는 기능을 넣을 것</a:t>
            </a:r>
            <a:r>
              <a:rPr lang="en-US" altLang="ko-KR" dirty="0"/>
              <a:t>. </a:t>
            </a:r>
            <a:r>
              <a:rPr lang="ko-KR" altLang="en-US" dirty="0"/>
              <a:t>이는 트랜스폼을 이용해서 할 것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6B6E-E3EC-48EF-AAC6-A04F2BE95E42}"/>
              </a:ext>
            </a:extLst>
          </p:cNvPr>
          <p:cNvSpPr txBox="1"/>
          <p:nvPr/>
        </p:nvSpPr>
        <p:spPr>
          <a:xfrm>
            <a:off x="9479321" y="1626564"/>
            <a:ext cx="2556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en-US" altLang="ko-KR" dirty="0" err="1"/>
              <a:t>iFrame</a:t>
            </a:r>
            <a:r>
              <a:rPr lang="ko-KR" altLang="en-US" dirty="0"/>
              <a:t>을 이용한 동영상으로 기사에 맞는 동영상으로 업로드 될 것이며 그 링크로 이동하는 것보다는 특정 </a:t>
            </a:r>
            <a:r>
              <a:rPr lang="ko-KR" altLang="en-US" dirty="0" err="1"/>
              <a:t>위치값이</a:t>
            </a:r>
            <a:r>
              <a:rPr lang="ko-KR" altLang="en-US" dirty="0"/>
              <a:t> 되면 자동으로 실행되게끔 할 것이다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AA029-F3AE-480F-89B5-8CD6503272B1}"/>
              </a:ext>
            </a:extLst>
          </p:cNvPr>
          <p:cNvSpPr txBox="1"/>
          <p:nvPr/>
        </p:nvSpPr>
        <p:spPr>
          <a:xfrm>
            <a:off x="3647099" y="4303980"/>
            <a:ext cx="552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.E. </a:t>
            </a:r>
            <a:r>
              <a:rPr lang="ko-KR" altLang="en-US" dirty="0"/>
              <a:t>바로가기를 누르면</a:t>
            </a:r>
            <a:r>
              <a:rPr lang="en-US" altLang="ko-KR" dirty="0"/>
              <a:t>, </a:t>
            </a:r>
            <a:r>
              <a:rPr lang="ko-KR" altLang="en-US" dirty="0"/>
              <a:t>캠페인 등록으로 자동 이동하도록 링크를 걸 생각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F2DC8-B42C-478E-A912-150CF93FEB2B}"/>
              </a:ext>
            </a:extLst>
          </p:cNvPr>
          <p:cNvSpPr txBox="1"/>
          <p:nvPr/>
        </p:nvSpPr>
        <p:spPr>
          <a:xfrm>
            <a:off x="9469166" y="4873278"/>
            <a:ext cx="2556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백그라운드를 이용한 광고 배너</a:t>
            </a:r>
            <a:r>
              <a:rPr lang="en-US" altLang="ko-KR" dirty="0"/>
              <a:t>, </a:t>
            </a:r>
            <a:r>
              <a:rPr lang="ko-KR" altLang="en-US" dirty="0"/>
              <a:t>누르면 캠페인 등록으로 이동되게끔 링크를 걸 것</a:t>
            </a:r>
            <a:r>
              <a:rPr lang="en-US" altLang="ko-KR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B03684-A04B-44EB-84DA-32757D777A5E}"/>
              </a:ext>
            </a:extLst>
          </p:cNvPr>
          <p:cNvSpPr/>
          <p:nvPr/>
        </p:nvSpPr>
        <p:spPr>
          <a:xfrm>
            <a:off x="3153337" y="1879429"/>
            <a:ext cx="2942663" cy="18557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B2D6F2-3BF3-463C-8043-31D8C5A4BF75}"/>
              </a:ext>
            </a:extLst>
          </p:cNvPr>
          <p:cNvSpPr/>
          <p:nvPr/>
        </p:nvSpPr>
        <p:spPr>
          <a:xfrm>
            <a:off x="6375409" y="1933875"/>
            <a:ext cx="2797692" cy="18557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5ECAF-3E52-4CC0-A141-5C6DE1461C64}"/>
              </a:ext>
            </a:extLst>
          </p:cNvPr>
          <p:cNvSpPr/>
          <p:nvPr/>
        </p:nvSpPr>
        <p:spPr>
          <a:xfrm>
            <a:off x="4064106" y="4007224"/>
            <a:ext cx="956129" cy="220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87049A-73ED-43FD-B46B-7FCB56C85270}"/>
              </a:ext>
            </a:extLst>
          </p:cNvPr>
          <p:cNvSpPr/>
          <p:nvPr/>
        </p:nvSpPr>
        <p:spPr>
          <a:xfrm>
            <a:off x="3110445" y="5100455"/>
            <a:ext cx="5997696" cy="1610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02E571-AE00-4FA3-97A1-549912CBDB8C}"/>
              </a:ext>
            </a:extLst>
          </p:cNvPr>
          <p:cNvSpPr/>
          <p:nvPr/>
        </p:nvSpPr>
        <p:spPr>
          <a:xfrm>
            <a:off x="5617934" y="6130570"/>
            <a:ext cx="956129" cy="220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9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캠페인리스트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모든 캠페인</a:t>
            </a:r>
            <a:endParaRPr lang="en-US" altLang="ko-KR" dirty="0"/>
          </a:p>
          <a:p>
            <a:r>
              <a:rPr lang="ko-KR" altLang="en-US" dirty="0"/>
              <a:t>오픈 예정 캠페인</a:t>
            </a:r>
            <a:endParaRPr lang="en-US" altLang="ko-KR" dirty="0"/>
          </a:p>
          <a:p>
            <a:r>
              <a:rPr lang="ko-KR" altLang="en-US" dirty="0"/>
              <a:t>지난 캠페인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3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2C28937-3AE7-4891-96C0-949C81C6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" b="19030"/>
          <a:stretch/>
        </p:blipFill>
        <p:spPr>
          <a:xfrm>
            <a:off x="2214218" y="1286098"/>
            <a:ext cx="7386329" cy="550502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전체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EF2E97-CA47-4D9C-BCB6-0041CB92ABE5}"/>
              </a:ext>
            </a:extLst>
          </p:cNvPr>
          <p:cNvSpPr/>
          <p:nvPr/>
        </p:nvSpPr>
        <p:spPr>
          <a:xfrm>
            <a:off x="2745244" y="1888174"/>
            <a:ext cx="795816" cy="2006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639B22-AC56-4041-9074-E59FC3A4A84F}"/>
              </a:ext>
            </a:extLst>
          </p:cNvPr>
          <p:cNvSpPr/>
          <p:nvPr/>
        </p:nvSpPr>
        <p:spPr>
          <a:xfrm>
            <a:off x="2827542" y="2339788"/>
            <a:ext cx="6164057" cy="39355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41CB11-30D3-41BD-8150-404B52E577FD}"/>
              </a:ext>
            </a:extLst>
          </p:cNvPr>
          <p:cNvSpPr/>
          <p:nvPr/>
        </p:nvSpPr>
        <p:spPr>
          <a:xfrm flipV="1">
            <a:off x="4957482" y="6526306"/>
            <a:ext cx="1945342" cy="2648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A91984-B027-4914-9CA3-B57DDE65E315}"/>
              </a:ext>
            </a:extLst>
          </p:cNvPr>
          <p:cNvSpPr/>
          <p:nvPr/>
        </p:nvSpPr>
        <p:spPr>
          <a:xfrm>
            <a:off x="2223183" y="1568824"/>
            <a:ext cx="412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647161-3C34-49E1-B942-6F0E9CB6DE2B}"/>
              </a:ext>
            </a:extLst>
          </p:cNvPr>
          <p:cNvSpPr/>
          <p:nvPr/>
        </p:nvSpPr>
        <p:spPr>
          <a:xfrm>
            <a:off x="2270544" y="3768531"/>
            <a:ext cx="474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B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C82CDB-AE2B-4026-BA25-8512A71CF514}"/>
              </a:ext>
            </a:extLst>
          </p:cNvPr>
          <p:cNvSpPr/>
          <p:nvPr/>
        </p:nvSpPr>
        <p:spPr>
          <a:xfrm>
            <a:off x="4639766" y="6090628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B0757B5-C12B-4220-9B9A-8CE793687FDB}"/>
              </a:ext>
            </a:extLst>
          </p:cNvPr>
          <p:cNvSpPr txBox="1">
            <a:spLocks/>
          </p:cNvSpPr>
          <p:nvPr/>
        </p:nvSpPr>
        <p:spPr>
          <a:xfrm>
            <a:off x="378823" y="365126"/>
            <a:ext cx="11449000" cy="69296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7FAE10-7669-44EB-9F5C-DC591BBC916B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D8848-9D74-426C-A061-D6DD77BC2618}"/>
              </a:ext>
            </a:extLst>
          </p:cNvPr>
          <p:cNvSpPr txBox="1"/>
          <p:nvPr/>
        </p:nvSpPr>
        <p:spPr>
          <a:xfrm>
            <a:off x="441576" y="1495815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 err="1"/>
              <a:t>펀딩금액순</a:t>
            </a:r>
            <a:r>
              <a:rPr lang="en-US" altLang="ko-KR" dirty="0"/>
              <a:t>, </a:t>
            </a:r>
            <a:r>
              <a:rPr lang="ko-KR" altLang="en-US" dirty="0" err="1"/>
              <a:t>펀딩달성도순</a:t>
            </a:r>
            <a:r>
              <a:rPr lang="en-US" altLang="ko-KR" dirty="0"/>
              <a:t>, </a:t>
            </a:r>
            <a:r>
              <a:rPr lang="ko-KR" altLang="en-US" dirty="0"/>
              <a:t>마감순으로 정렬이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한페이지에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펀딩이</a:t>
            </a:r>
            <a:r>
              <a:rPr lang="ko-KR" altLang="en-US" dirty="0"/>
              <a:t> 보이며 현재진행중인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마감된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오픈예정 </a:t>
            </a:r>
            <a:r>
              <a:rPr lang="ko-KR" altLang="en-US" dirty="0" err="1"/>
              <a:t>펀딩이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다음페이지로 이동이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73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오픈예정</a:t>
            </a:r>
            <a:endParaRPr lang="en-US" altLang="ko-KR" sz="24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5830375-CB7F-4B30-9DEB-56E8E12B2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53657"/>
          <a:stretch/>
        </p:blipFill>
        <p:spPr>
          <a:xfrm>
            <a:off x="378823" y="1655090"/>
            <a:ext cx="11451367" cy="446274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85F9828-648B-4051-AABC-14BBBBF1410A}"/>
              </a:ext>
            </a:extLst>
          </p:cNvPr>
          <p:cNvSpPr txBox="1">
            <a:spLocks/>
          </p:cNvSpPr>
          <p:nvPr/>
        </p:nvSpPr>
        <p:spPr>
          <a:xfrm>
            <a:off x="602941" y="6273775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전체 캠페인 리스트 화면과 같으며 다만 오픈예정인 캠페인만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61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지난 캠페인</a:t>
            </a:r>
            <a:endParaRPr lang="en-US" altLang="ko-KR" sz="24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3A03A0-4E22-4BA4-8296-7E8124F2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b="53939"/>
          <a:stretch/>
        </p:blipFill>
        <p:spPr>
          <a:xfrm>
            <a:off x="364177" y="1673020"/>
            <a:ext cx="11435106" cy="442949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6B3A08-7D1B-4BED-9764-42C898708694}"/>
              </a:ext>
            </a:extLst>
          </p:cNvPr>
          <p:cNvSpPr txBox="1">
            <a:spLocks/>
          </p:cNvSpPr>
          <p:nvPr/>
        </p:nvSpPr>
        <p:spPr>
          <a:xfrm>
            <a:off x="602941" y="6273775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전체 캠페인 리스트 화면과 같으며 다만 </a:t>
            </a:r>
            <a:r>
              <a:rPr lang="ko-KR" altLang="en-US" sz="2400" dirty="0" err="1"/>
              <a:t>펀딩이</a:t>
            </a:r>
            <a:r>
              <a:rPr lang="ko-KR" altLang="en-US" sz="2400" dirty="0"/>
              <a:t> 완료된 캠페인만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94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1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ECF88-FF88-47B7-8079-F805BAE5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06B55-FD59-4120-9251-F520DBC3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공통영역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메인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캠페인리스트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캠페인상세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후원하기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3819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E117592-5B9C-4BE3-BCFC-FECE0ABD6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80762"/>
          <a:stretch/>
        </p:blipFill>
        <p:spPr>
          <a:xfrm>
            <a:off x="545024" y="1746761"/>
            <a:ext cx="11045062" cy="46100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126778" y="172975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504812" y="1983217"/>
            <a:ext cx="4591188" cy="40043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6449284" y="1983496"/>
            <a:ext cx="4237904" cy="286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10687188" y="181568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0677978" y="226492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7411914" y="290369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6474034" y="2407821"/>
            <a:ext cx="4237904" cy="5463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DCF01E-9768-4FA3-9235-7C7906F8A5BB}"/>
              </a:ext>
            </a:extLst>
          </p:cNvPr>
          <p:cNvSpPr/>
          <p:nvPr/>
        </p:nvSpPr>
        <p:spPr>
          <a:xfrm>
            <a:off x="6474034" y="3025446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68F690-22E6-4D6C-A286-ACA94DE63FB5}"/>
              </a:ext>
            </a:extLst>
          </p:cNvPr>
          <p:cNvSpPr/>
          <p:nvPr/>
        </p:nvSpPr>
        <p:spPr>
          <a:xfrm>
            <a:off x="6474034" y="3426913"/>
            <a:ext cx="4237904" cy="415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AA253D-7B4D-4762-B6CB-92F41D3ECB55}"/>
              </a:ext>
            </a:extLst>
          </p:cNvPr>
          <p:cNvSpPr/>
          <p:nvPr/>
        </p:nvSpPr>
        <p:spPr>
          <a:xfrm>
            <a:off x="6474033" y="3907784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9A9EF-B649-49AF-A18B-9FCEE9CFE750}"/>
              </a:ext>
            </a:extLst>
          </p:cNvPr>
          <p:cNvSpPr/>
          <p:nvPr/>
        </p:nvSpPr>
        <p:spPr>
          <a:xfrm>
            <a:off x="6466867" y="4256995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D2E3D3-B761-49DC-B071-8AFF6C4CA15A}"/>
              </a:ext>
            </a:extLst>
          </p:cNvPr>
          <p:cNvSpPr/>
          <p:nvPr/>
        </p:nvSpPr>
        <p:spPr>
          <a:xfrm>
            <a:off x="6509725" y="4618071"/>
            <a:ext cx="4102590" cy="5388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41E90C-9456-49BE-B42B-AD78BDCAB1C9}"/>
              </a:ext>
            </a:extLst>
          </p:cNvPr>
          <p:cNvSpPr/>
          <p:nvPr/>
        </p:nvSpPr>
        <p:spPr>
          <a:xfrm>
            <a:off x="8159195" y="5365158"/>
            <a:ext cx="2453119" cy="3041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EBDFAF-3CD7-4230-852E-851E85609582}"/>
              </a:ext>
            </a:extLst>
          </p:cNvPr>
          <p:cNvSpPr/>
          <p:nvPr/>
        </p:nvSpPr>
        <p:spPr>
          <a:xfrm>
            <a:off x="9217609" y="5799255"/>
            <a:ext cx="1394706" cy="3041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94D6A9-1FD1-4A79-8ACF-CEE05C83B4E1}"/>
              </a:ext>
            </a:extLst>
          </p:cNvPr>
          <p:cNvSpPr txBox="1"/>
          <p:nvPr/>
        </p:nvSpPr>
        <p:spPr>
          <a:xfrm>
            <a:off x="10721605" y="334900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E3D36-F9A6-4ADE-AF65-79C82AD8E926}"/>
              </a:ext>
            </a:extLst>
          </p:cNvPr>
          <p:cNvSpPr txBox="1"/>
          <p:nvPr/>
        </p:nvSpPr>
        <p:spPr>
          <a:xfrm>
            <a:off x="7373121" y="376566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8E9749-05C9-4CBB-86C8-ACD5E33EA11B}"/>
              </a:ext>
            </a:extLst>
          </p:cNvPr>
          <p:cNvSpPr txBox="1"/>
          <p:nvPr/>
        </p:nvSpPr>
        <p:spPr>
          <a:xfrm>
            <a:off x="7373121" y="411198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A0FD1-56AD-4B1B-A27D-E1D8FB86B9B6}"/>
              </a:ext>
            </a:extLst>
          </p:cNvPr>
          <p:cNvSpPr txBox="1"/>
          <p:nvPr/>
        </p:nvSpPr>
        <p:spPr>
          <a:xfrm>
            <a:off x="10592188" y="463639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3F3C3-D8B4-4A5F-8CA7-E76EA8A9BE6B}"/>
              </a:ext>
            </a:extLst>
          </p:cNvPr>
          <p:cNvSpPr txBox="1"/>
          <p:nvPr/>
        </p:nvSpPr>
        <p:spPr>
          <a:xfrm>
            <a:off x="10675098" y="519245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EFB03A-DAE9-4D21-840A-E0245AD276EC}"/>
              </a:ext>
            </a:extLst>
          </p:cNvPr>
          <p:cNvSpPr txBox="1"/>
          <p:nvPr/>
        </p:nvSpPr>
        <p:spPr>
          <a:xfrm>
            <a:off x="10687188" y="565349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64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83086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이미지 슬라이드 </a:t>
            </a:r>
            <a:r>
              <a:rPr lang="en-US" altLang="ko-KR" dirty="0"/>
              <a:t>–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캠페인에 대한 짧은 설명</a:t>
            </a:r>
            <a:r>
              <a:rPr lang="en-US" altLang="ko-KR" dirty="0"/>
              <a:t> (</a:t>
            </a:r>
            <a:r>
              <a:rPr lang="ko-KR" altLang="en-US" dirty="0"/>
              <a:t>약 </a:t>
            </a:r>
            <a:r>
              <a:rPr lang="en-US" altLang="ko-KR" dirty="0"/>
              <a:t>140</a:t>
            </a:r>
            <a:r>
              <a:rPr lang="ko-KR" altLang="en-US" dirty="0"/>
              <a:t>자 정도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 err="1"/>
              <a:t>후원된</a:t>
            </a:r>
            <a:r>
              <a:rPr lang="ko-KR" altLang="en-US" dirty="0"/>
              <a:t> 금액</a:t>
            </a:r>
            <a:r>
              <a:rPr lang="en-US" altLang="ko-KR" dirty="0"/>
              <a:t>, </a:t>
            </a:r>
            <a:r>
              <a:rPr lang="ko-KR" altLang="en-US" dirty="0"/>
              <a:t>목표금액</a:t>
            </a:r>
            <a:r>
              <a:rPr lang="en-US" altLang="ko-KR" dirty="0"/>
              <a:t>(</a:t>
            </a:r>
            <a:r>
              <a:rPr lang="ko-KR" altLang="en-US" dirty="0"/>
              <a:t>달성도는 막대 게이지로 표시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달성도</a:t>
            </a:r>
            <a:r>
              <a:rPr lang="en-US" altLang="ko-KR" dirty="0"/>
              <a:t>(%)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남은 기간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기간</a:t>
            </a:r>
            <a:r>
              <a:rPr lang="en-US" altLang="ko-KR" dirty="0"/>
              <a:t>, </a:t>
            </a:r>
            <a:r>
              <a:rPr lang="ko-KR" altLang="en-US" dirty="0"/>
              <a:t>결제방식</a:t>
            </a:r>
            <a:r>
              <a:rPr lang="en-US" altLang="ko-KR" dirty="0"/>
              <a:t>(</a:t>
            </a:r>
            <a:r>
              <a:rPr lang="ko-KR" altLang="en-US" dirty="0"/>
              <a:t>목표금액 달성시에만 결제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후원하기 버튼</a:t>
            </a:r>
            <a:r>
              <a:rPr lang="en-US" altLang="ko-KR" dirty="0"/>
              <a:t>(</a:t>
            </a:r>
            <a:r>
              <a:rPr lang="ko-KR" altLang="en-US" dirty="0"/>
              <a:t>클릭하면 하단 리워드 선택으로 </a:t>
            </a:r>
            <a:r>
              <a:rPr lang="ko-KR" altLang="en-US" dirty="0" err="1"/>
              <a:t>내려감</a:t>
            </a:r>
            <a:r>
              <a:rPr lang="en-US" altLang="ko-KR" dirty="0"/>
              <a:t>), </a:t>
            </a:r>
            <a:r>
              <a:rPr lang="ko-KR" altLang="en-US" dirty="0"/>
              <a:t>위시리스트 추가 버튼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en-US" altLang="ko-KR" dirty="0"/>
              <a:t>SNS</a:t>
            </a:r>
            <a:r>
              <a:rPr lang="ko-KR" altLang="en-US" dirty="0"/>
              <a:t>공유 </a:t>
            </a:r>
            <a:r>
              <a:rPr lang="en-US" altLang="ko-KR" dirty="0"/>
              <a:t>–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URL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71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502072D-B2EF-4AA3-8F55-B5988E40BFD9}"/>
              </a:ext>
            </a:extLst>
          </p:cNvPr>
          <p:cNvGrpSpPr/>
          <p:nvPr/>
        </p:nvGrpSpPr>
        <p:grpSpPr>
          <a:xfrm>
            <a:off x="929385" y="1856589"/>
            <a:ext cx="9738926" cy="4580214"/>
            <a:chOff x="929385" y="1856589"/>
            <a:chExt cx="9738926" cy="4580214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A6A36B2-83F3-47DD-884B-32BB94DD5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7" t="19238" r="3924" b="69691"/>
            <a:stretch/>
          </p:blipFill>
          <p:spPr>
            <a:xfrm>
              <a:off x="982679" y="1856589"/>
              <a:ext cx="9685632" cy="3002372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B3F7A75-2AF4-43A8-A54F-FF9A96E04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t="86585" r="5289" b="7459"/>
            <a:stretch/>
          </p:blipFill>
          <p:spPr>
            <a:xfrm>
              <a:off x="929385" y="4821999"/>
              <a:ext cx="9600019" cy="161480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100266" y="160891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186055" y="2126741"/>
            <a:ext cx="6498421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7884948" y="1895382"/>
            <a:ext cx="2261375" cy="28275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1100266" y="264125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050655" y="474231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10177936" y="17160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1478300" y="4958004"/>
            <a:ext cx="5854485" cy="12960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1457194" y="2858088"/>
            <a:ext cx="5778876" cy="19171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3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95093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본문 탭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스토리</a:t>
            </a:r>
            <a:r>
              <a:rPr lang="en-US" altLang="ko-KR" dirty="0"/>
              <a:t>: </a:t>
            </a:r>
            <a:r>
              <a:rPr lang="ko-KR" altLang="en-US" dirty="0"/>
              <a:t>캠페인의 내용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새소식</a:t>
            </a:r>
            <a:r>
              <a:rPr lang="en-US" altLang="ko-KR" dirty="0"/>
              <a:t>: </a:t>
            </a:r>
            <a:r>
              <a:rPr lang="ko-KR" altLang="en-US" dirty="0"/>
              <a:t>캠페인 업데이트 소식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후원자</a:t>
            </a:r>
            <a:r>
              <a:rPr lang="en-US" altLang="ko-KR" dirty="0"/>
              <a:t>: </a:t>
            </a:r>
            <a:r>
              <a:rPr lang="ko-KR" altLang="en-US" dirty="0"/>
              <a:t>캠페인에 후원한 후원자 명단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응원하기</a:t>
            </a:r>
            <a:r>
              <a:rPr lang="en-US" altLang="ko-KR" dirty="0"/>
              <a:t>: </a:t>
            </a:r>
            <a:r>
              <a:rPr lang="ko-KR" altLang="en-US" dirty="0"/>
              <a:t>응원 또는 건의사항 코멘트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Q&amp;A: </a:t>
            </a:r>
            <a:r>
              <a:rPr lang="ko-KR" altLang="en-US" dirty="0"/>
              <a:t>캠페인에 대한 문의사항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탭 내용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업로드한 기업 정보</a:t>
            </a:r>
            <a:r>
              <a:rPr lang="en-US" altLang="ko-KR" dirty="0"/>
              <a:t>(</a:t>
            </a:r>
            <a:r>
              <a:rPr lang="ko-KR" altLang="en-US" dirty="0"/>
              <a:t>스토리에만 표시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리워드 표시</a:t>
            </a:r>
            <a:r>
              <a:rPr lang="en-US" altLang="ko-KR" dirty="0"/>
              <a:t>(10</a:t>
            </a:r>
            <a:r>
              <a:rPr lang="ko-KR" altLang="en-US" dirty="0"/>
              <a:t>개까지 가능</a:t>
            </a:r>
            <a:r>
              <a:rPr lang="en-US" altLang="ko-KR" dirty="0"/>
              <a:t>) – </a:t>
            </a:r>
            <a:r>
              <a:rPr lang="ko-KR" altLang="en-US" dirty="0"/>
              <a:t>리워드 혹은</a:t>
            </a:r>
            <a:r>
              <a:rPr lang="en-US" altLang="ko-KR" dirty="0"/>
              <a:t> </a:t>
            </a:r>
            <a:r>
              <a:rPr lang="ko-KR" altLang="en-US" dirty="0"/>
              <a:t>리워드없이 후원</a:t>
            </a:r>
            <a:r>
              <a:rPr lang="en-US" altLang="ko-KR" dirty="0"/>
              <a:t>. </a:t>
            </a:r>
            <a:r>
              <a:rPr lang="ko-KR" altLang="en-US" dirty="0"/>
              <a:t>클릭 시 결제화면으로 </a:t>
            </a:r>
            <a:r>
              <a:rPr lang="ko-KR" altLang="en-US" dirty="0" err="1"/>
              <a:t>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81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9622B1E-1368-499E-931F-4505BF42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82" y="1737789"/>
            <a:ext cx="5600294" cy="50460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798478" y="178485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565030" y="2255129"/>
            <a:ext cx="5398477" cy="1753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6490473" y="237256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1881555" y="2843397"/>
            <a:ext cx="4914900" cy="10867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1881554" y="2337346"/>
            <a:ext cx="1125416" cy="4442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B8F0A8-47CF-432F-AEF9-A79BC0D73D97}"/>
              </a:ext>
            </a:extLst>
          </p:cNvPr>
          <p:cNvSpPr txBox="1"/>
          <p:nvPr/>
        </p:nvSpPr>
        <p:spPr>
          <a:xfrm>
            <a:off x="7032176" y="1835233"/>
            <a:ext cx="4795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캠페인의 공지사항을 출력함</a:t>
            </a:r>
            <a:r>
              <a:rPr lang="en-US" altLang="ko-KR" dirty="0"/>
              <a:t>. </a:t>
            </a:r>
            <a:r>
              <a:rPr lang="ko-KR" altLang="en-US" dirty="0"/>
              <a:t>날짜 최신순으로 정렬됨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내용 출력하는 영역 </a:t>
            </a:r>
            <a:r>
              <a:rPr lang="en-US" altLang="ko-KR" dirty="0"/>
              <a:t>– </a:t>
            </a:r>
            <a:r>
              <a:rPr lang="ko-KR" altLang="en-US" dirty="0"/>
              <a:t>이미지 업로드도 가능함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E5DC6-7B30-4D90-9E38-8ADCB61648C8}"/>
              </a:ext>
            </a:extLst>
          </p:cNvPr>
          <p:cNvSpPr txBox="1"/>
          <p:nvPr/>
        </p:nvSpPr>
        <p:spPr>
          <a:xfrm>
            <a:off x="3006970" y="221340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307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A71C9C6-377E-4B4E-B82E-1E667A43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0" y="1713503"/>
            <a:ext cx="5601600" cy="33362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02155" y="257323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80189" y="2847321"/>
            <a:ext cx="5319449" cy="294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4E6DC-5B45-4182-8E98-83C62A75ABA9}"/>
              </a:ext>
            </a:extLst>
          </p:cNvPr>
          <p:cNvSpPr txBox="1"/>
          <p:nvPr/>
        </p:nvSpPr>
        <p:spPr>
          <a:xfrm>
            <a:off x="6252418" y="1713503"/>
            <a:ext cx="5690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후원한 사람의 이름</a:t>
            </a:r>
            <a:r>
              <a:rPr lang="en-US" altLang="ko-KR" dirty="0"/>
              <a:t>, </a:t>
            </a:r>
            <a:r>
              <a:rPr lang="ko-KR" altLang="en-US" dirty="0"/>
              <a:t>후원금액</a:t>
            </a:r>
            <a:r>
              <a:rPr lang="en-US" altLang="ko-KR" dirty="0"/>
              <a:t>, </a:t>
            </a:r>
            <a:r>
              <a:rPr lang="ko-KR" altLang="en-US" dirty="0"/>
              <a:t>후원일자를 출력함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이름과 후원금액은 후원자가 공개하지 않게 할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후원일자 </a:t>
            </a:r>
            <a:r>
              <a:rPr lang="ko-KR" altLang="en-US" dirty="0" err="1"/>
              <a:t>최신순</a:t>
            </a:r>
            <a:r>
              <a:rPr lang="en-US" altLang="ko-KR" dirty="0"/>
              <a:t> + </a:t>
            </a:r>
            <a:r>
              <a:rPr lang="ko-KR" altLang="en-US" dirty="0"/>
              <a:t>이름 오름차순으로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29934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D46A0B9-AEA4-4849-806F-964BE0F0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2" y="1718511"/>
            <a:ext cx="5601600" cy="3854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470522" y="260396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834365" y="2760810"/>
            <a:ext cx="5153198" cy="8809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470522" y="3568581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834365" y="3783739"/>
            <a:ext cx="5153198" cy="11742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D6B91-AA75-4B05-8186-016EB19F3E75}"/>
              </a:ext>
            </a:extLst>
          </p:cNvPr>
          <p:cNvSpPr txBox="1"/>
          <p:nvPr/>
        </p:nvSpPr>
        <p:spPr>
          <a:xfrm>
            <a:off x="6252418" y="1713503"/>
            <a:ext cx="5690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응원글이나</a:t>
            </a:r>
            <a:r>
              <a:rPr lang="ko-KR" altLang="en-US" dirty="0"/>
              <a:t> 건의사항을 적는 곳 </a:t>
            </a:r>
            <a:r>
              <a:rPr lang="en-US" altLang="ko-KR" dirty="0"/>
              <a:t>– </a:t>
            </a:r>
            <a:r>
              <a:rPr lang="ko-KR" altLang="en-US" dirty="0"/>
              <a:t>로그인 하지 않은 상태에서는 입력하지 </a:t>
            </a:r>
            <a:r>
              <a:rPr lang="ko-KR" altLang="en-US" dirty="0" err="1"/>
              <a:t>못하게하거나</a:t>
            </a:r>
            <a:r>
              <a:rPr lang="en-US" altLang="ko-KR" dirty="0"/>
              <a:t>, </a:t>
            </a:r>
            <a:r>
              <a:rPr lang="ko-KR" altLang="en-US" dirty="0" err="1"/>
              <a:t>텍스트에리어를</a:t>
            </a:r>
            <a:r>
              <a:rPr lang="ko-KR" altLang="en-US" dirty="0"/>
              <a:t> 클릭하면 로그인 페이지로 이동하도록 처리함</a:t>
            </a:r>
            <a:r>
              <a:rPr lang="en-US" altLang="ko-KR" dirty="0"/>
              <a:t>. </a:t>
            </a:r>
            <a:r>
              <a:rPr lang="ko-KR" altLang="en-US" dirty="0" err="1"/>
              <a:t>텍스트에리어에</a:t>
            </a:r>
            <a:r>
              <a:rPr lang="ko-KR" altLang="en-US" dirty="0"/>
              <a:t> 글을 입력해야만 댓글이 등록됨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댓글은 최신순으로 정렬됨</a:t>
            </a:r>
            <a:r>
              <a:rPr lang="en-US" altLang="ko-KR" dirty="0"/>
              <a:t>. </a:t>
            </a:r>
            <a:r>
              <a:rPr lang="ko-KR" altLang="en-US" dirty="0"/>
              <a:t>캠페인을 등록한 사람만 </a:t>
            </a:r>
            <a:r>
              <a:rPr lang="ko-KR" altLang="en-US" dirty="0" err="1"/>
              <a:t>답변글</a:t>
            </a:r>
            <a:r>
              <a:rPr lang="ko-KR" altLang="en-US" dirty="0"/>
              <a:t> 작성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0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AB61D70-CB1B-4FD1-8516-94375469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" y="1716032"/>
            <a:ext cx="5601600" cy="47911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74000" y="1968085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44217" y="2160582"/>
            <a:ext cx="5223538" cy="10038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4397381" y="308313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16572" y="378735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544217" y="4003043"/>
            <a:ext cx="5161991" cy="3931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4775415" y="3299970"/>
            <a:ext cx="526347" cy="3063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CEB2-7078-406B-802F-4984BFF5A125}"/>
              </a:ext>
            </a:extLst>
          </p:cNvPr>
          <p:cNvSpPr txBox="1"/>
          <p:nvPr/>
        </p:nvSpPr>
        <p:spPr>
          <a:xfrm>
            <a:off x="116573" y="422923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B5E64-4D22-4559-890E-8CD1F5C77B6F}"/>
              </a:ext>
            </a:extLst>
          </p:cNvPr>
          <p:cNvSpPr/>
          <p:nvPr/>
        </p:nvSpPr>
        <p:spPr>
          <a:xfrm>
            <a:off x="544218" y="4444924"/>
            <a:ext cx="5161991" cy="20479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A1C8D-078D-4049-93AC-90D418921FB2}"/>
              </a:ext>
            </a:extLst>
          </p:cNvPr>
          <p:cNvSpPr txBox="1"/>
          <p:nvPr/>
        </p:nvSpPr>
        <p:spPr>
          <a:xfrm>
            <a:off x="5980423" y="1963337"/>
            <a:ext cx="569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질문의 제목</a:t>
            </a:r>
            <a:r>
              <a:rPr lang="en-US" altLang="ko-KR" dirty="0"/>
              <a:t>/</a:t>
            </a:r>
            <a:r>
              <a:rPr lang="ko-KR" altLang="en-US" dirty="0"/>
              <a:t>내용을 적어야만 등록 가능</a:t>
            </a:r>
            <a:endParaRPr lang="en-US" altLang="ko-KR" dirty="0"/>
          </a:p>
          <a:p>
            <a:pPr marL="342900" indent="-342900">
              <a:buFontTx/>
              <a:buAutoNum type="alphaUcPeriod"/>
            </a:pPr>
            <a:r>
              <a:rPr lang="ko-KR" altLang="en-US" dirty="0" err="1"/>
              <a:t>비밀글에</a:t>
            </a:r>
            <a:r>
              <a:rPr lang="ko-KR" altLang="en-US" dirty="0"/>
              <a:t> 체크하고 작성하면 해당 글은 공개되지 않음</a:t>
            </a:r>
            <a:r>
              <a:rPr lang="en-US" altLang="ko-KR" dirty="0"/>
              <a:t>(</a:t>
            </a:r>
            <a:r>
              <a:rPr lang="ko-KR" altLang="en-US" dirty="0"/>
              <a:t>일반회원은 목록에서 클릭 불가</a:t>
            </a:r>
            <a:r>
              <a:rPr lang="en-US" altLang="ko-KR" dirty="0"/>
              <a:t>. </a:t>
            </a:r>
            <a:r>
              <a:rPr lang="ko-KR" altLang="en-US" dirty="0"/>
              <a:t>해당 캠페인 등록한 법인회원만 열람 가능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질문은 최신순으로 등록됨</a:t>
            </a:r>
            <a:r>
              <a:rPr lang="en-US" altLang="ko-KR" dirty="0"/>
              <a:t>. </a:t>
            </a:r>
            <a:r>
              <a:rPr lang="ko-KR" altLang="en-US" dirty="0"/>
              <a:t>답변 상태는 </a:t>
            </a:r>
            <a:r>
              <a:rPr lang="ko-KR" altLang="en-US" dirty="0" err="1"/>
              <a:t>미답변</a:t>
            </a:r>
            <a:r>
              <a:rPr lang="en-US" altLang="ko-KR" dirty="0"/>
              <a:t>, </a:t>
            </a:r>
            <a:r>
              <a:rPr lang="ko-KR" altLang="en-US" dirty="0"/>
              <a:t>답변 완료로 분류함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제목을 클릭하면 아래에 펼쳐지면서 내용이 보이며</a:t>
            </a:r>
            <a:r>
              <a:rPr lang="en-US" altLang="ko-KR" dirty="0"/>
              <a:t>, </a:t>
            </a:r>
            <a:r>
              <a:rPr lang="ko-KR" altLang="en-US" dirty="0"/>
              <a:t>답변 완료 상태에서는 답변이 질문 내용 하단에 출력됨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2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결제</a:t>
            </a:r>
            <a:endParaRPr lang="en-US" altLang="ko-KR" dirty="0"/>
          </a:p>
          <a:p>
            <a:r>
              <a:rPr lang="ko-KR" altLang="en-US" dirty="0"/>
              <a:t>결제완료</a:t>
            </a:r>
            <a:endParaRPr lang="en-US" altLang="ko-KR" dirty="0"/>
          </a:p>
          <a:p>
            <a:r>
              <a:rPr lang="ko-KR" altLang="en-US" dirty="0" err="1"/>
              <a:t>결제에러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4FC0551-8DB5-475F-8760-EB5CAA4C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3394" r="3074" b="78909"/>
          <a:stretch/>
        </p:blipFill>
        <p:spPr>
          <a:xfrm>
            <a:off x="0" y="1809874"/>
            <a:ext cx="12192000" cy="44714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143A08-8C54-4C64-9F4D-22D6DC55801C}"/>
              </a:ext>
            </a:extLst>
          </p:cNvPr>
          <p:cNvSpPr/>
          <p:nvPr/>
        </p:nvSpPr>
        <p:spPr>
          <a:xfrm>
            <a:off x="2501152" y="2386717"/>
            <a:ext cx="2949389" cy="5558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B356E-776B-420B-B0D4-F8461C28537D}"/>
              </a:ext>
            </a:extLst>
          </p:cNvPr>
          <p:cNvSpPr/>
          <p:nvPr/>
        </p:nvSpPr>
        <p:spPr>
          <a:xfrm>
            <a:off x="2501151" y="3267742"/>
            <a:ext cx="3388661" cy="587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166AF-6B58-4D8F-830B-53F37B279684}"/>
              </a:ext>
            </a:extLst>
          </p:cNvPr>
          <p:cNvSpPr/>
          <p:nvPr/>
        </p:nvSpPr>
        <p:spPr>
          <a:xfrm>
            <a:off x="2492187" y="4243242"/>
            <a:ext cx="3200401" cy="4599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4CD546-A7BA-442A-B673-3650CFE98C15}"/>
              </a:ext>
            </a:extLst>
          </p:cNvPr>
          <p:cNvSpPr/>
          <p:nvPr/>
        </p:nvSpPr>
        <p:spPr>
          <a:xfrm>
            <a:off x="2492187" y="4829850"/>
            <a:ext cx="2743202" cy="8394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C7FBD-DDCC-4B3A-9F1A-7EC1FAABF11E}"/>
              </a:ext>
            </a:extLst>
          </p:cNvPr>
          <p:cNvSpPr/>
          <p:nvPr/>
        </p:nvSpPr>
        <p:spPr>
          <a:xfrm>
            <a:off x="2492187" y="5742219"/>
            <a:ext cx="1452284" cy="4599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40EA4-5DB8-478F-A29A-8E83EE2EBF62}"/>
              </a:ext>
            </a:extLst>
          </p:cNvPr>
          <p:cNvSpPr txBox="1"/>
          <p:nvPr/>
        </p:nvSpPr>
        <p:spPr>
          <a:xfrm rot="10800000" flipH="1" flipV="1">
            <a:off x="1918447" y="220246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F56E5-766E-45A0-A4A9-DE90C96EDCCE}"/>
              </a:ext>
            </a:extLst>
          </p:cNvPr>
          <p:cNvSpPr txBox="1"/>
          <p:nvPr/>
        </p:nvSpPr>
        <p:spPr>
          <a:xfrm>
            <a:off x="1931892" y="3267742"/>
            <a:ext cx="38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88347-60A7-4B2E-84FF-AC651ED341B1}"/>
              </a:ext>
            </a:extLst>
          </p:cNvPr>
          <p:cNvSpPr txBox="1"/>
          <p:nvPr/>
        </p:nvSpPr>
        <p:spPr>
          <a:xfrm>
            <a:off x="1939342" y="418355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B2976-8C84-4229-80B3-CBEC1425C97C}"/>
              </a:ext>
            </a:extLst>
          </p:cNvPr>
          <p:cNvSpPr txBox="1"/>
          <p:nvPr/>
        </p:nvSpPr>
        <p:spPr>
          <a:xfrm>
            <a:off x="1939342" y="49872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C6D4F-70AA-4131-9A4C-608C23DCA2F4}"/>
              </a:ext>
            </a:extLst>
          </p:cNvPr>
          <p:cNvSpPr txBox="1"/>
          <p:nvPr/>
        </p:nvSpPr>
        <p:spPr>
          <a:xfrm>
            <a:off x="1939342" y="571058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71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DAB9755-7F6E-43E2-97C1-0FEB615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Info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5F1D65-2B83-46F9-9FC5-435DC2829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각자 담당한 페이지</a:t>
            </a:r>
            <a:endParaRPr lang="en-US" altLang="ko-KR" dirty="0"/>
          </a:p>
          <a:p>
            <a:pPr lvl="1"/>
            <a:r>
              <a:rPr lang="ko-KR" altLang="en-US" dirty="0" err="1"/>
              <a:t>이학송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이벤트 페이지</a:t>
            </a:r>
            <a:r>
              <a:rPr lang="en-US" altLang="ko-KR" dirty="0"/>
              <a:t>, </a:t>
            </a:r>
            <a:r>
              <a:rPr lang="ko-KR" altLang="en-US" dirty="0"/>
              <a:t>보도자료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endParaRPr lang="en-US" altLang="ko-KR" dirty="0"/>
          </a:p>
          <a:p>
            <a:pPr lvl="1"/>
            <a:r>
              <a:rPr lang="ko-KR" altLang="en-US" dirty="0"/>
              <a:t>이현지 </a:t>
            </a:r>
            <a:r>
              <a:rPr lang="en-US" altLang="ko-KR" dirty="0"/>
              <a:t>– </a:t>
            </a:r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 err="1"/>
              <a:t>푸터</a:t>
            </a:r>
            <a:r>
              <a:rPr lang="ko-KR" altLang="en-US" dirty="0"/>
              <a:t> 템플릿</a:t>
            </a:r>
            <a:r>
              <a:rPr lang="en-US" altLang="ko-KR" dirty="0"/>
              <a:t>, </a:t>
            </a:r>
            <a:r>
              <a:rPr lang="ko-KR" altLang="en-US" dirty="0"/>
              <a:t>캠페인 상세</a:t>
            </a:r>
            <a:r>
              <a:rPr lang="en-US" altLang="ko-KR" dirty="0"/>
              <a:t>, </a:t>
            </a:r>
            <a:r>
              <a:rPr lang="ko-KR" altLang="en-US" dirty="0"/>
              <a:t>캠페인 등록 폼</a:t>
            </a:r>
            <a:endParaRPr lang="en-US" altLang="ko-KR" dirty="0"/>
          </a:p>
          <a:p>
            <a:pPr lvl="1"/>
            <a:r>
              <a:rPr lang="ko-KR" altLang="en-US" dirty="0" err="1"/>
              <a:t>정진범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내 정보</a:t>
            </a:r>
            <a:r>
              <a:rPr lang="en-US" altLang="ko-KR" dirty="0"/>
              <a:t>(</a:t>
            </a:r>
            <a:r>
              <a:rPr lang="ko-KR" altLang="en-US" dirty="0"/>
              <a:t>법인 정보</a:t>
            </a:r>
            <a:r>
              <a:rPr lang="en-US" altLang="ko-KR" dirty="0"/>
              <a:t>, </a:t>
            </a:r>
            <a:r>
              <a:rPr lang="ko-KR" altLang="en-US" dirty="0"/>
              <a:t>유저 정보</a:t>
            </a:r>
            <a:r>
              <a:rPr lang="en-US" altLang="ko-KR" dirty="0"/>
              <a:t>),</a:t>
            </a:r>
            <a:r>
              <a:rPr lang="ko-KR" altLang="en-US" dirty="0"/>
              <a:t>후원 목록</a:t>
            </a:r>
            <a:r>
              <a:rPr lang="en-US" altLang="ko-KR" dirty="0"/>
              <a:t>, </a:t>
            </a:r>
            <a:r>
              <a:rPr lang="ko-KR" altLang="en-US" dirty="0"/>
              <a:t>위시 리스트</a:t>
            </a:r>
            <a:r>
              <a:rPr lang="en-US" altLang="ko-KR" dirty="0"/>
              <a:t>, </a:t>
            </a:r>
            <a:r>
              <a:rPr lang="ko-KR" altLang="en-US" dirty="0"/>
              <a:t>회원가입 페이지</a:t>
            </a:r>
            <a:r>
              <a:rPr lang="en-US" altLang="ko-KR" dirty="0"/>
              <a:t>(</a:t>
            </a:r>
            <a:r>
              <a:rPr lang="ko-KR" altLang="en-US" dirty="0"/>
              <a:t>법인 </a:t>
            </a:r>
            <a:r>
              <a:rPr lang="en-US" altLang="ko-KR" dirty="0"/>
              <a:t>, </a:t>
            </a:r>
            <a:r>
              <a:rPr lang="ko-KR" altLang="en-US" dirty="0"/>
              <a:t>유저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캠페인 </a:t>
            </a:r>
            <a:r>
              <a:rPr lang="ko-KR" altLang="en-US" dirty="0" err="1"/>
              <a:t>등록창</a:t>
            </a:r>
            <a:endParaRPr lang="en-US" altLang="ko-KR" dirty="0"/>
          </a:p>
          <a:p>
            <a:pPr lvl="1"/>
            <a:r>
              <a:rPr lang="ko-KR" altLang="en-US" dirty="0"/>
              <a:t>김영권 </a:t>
            </a:r>
            <a:r>
              <a:rPr lang="en-US" altLang="ko-KR" dirty="0"/>
              <a:t>– </a:t>
            </a:r>
            <a:r>
              <a:rPr lang="ko-KR" altLang="en-US" dirty="0"/>
              <a:t>캠페인목록</a:t>
            </a:r>
            <a:r>
              <a:rPr lang="en-US" altLang="ko-KR" dirty="0"/>
              <a:t>, </a:t>
            </a:r>
            <a:r>
              <a:rPr lang="ko-KR" altLang="en-US" dirty="0"/>
              <a:t>회사소개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 err="1"/>
              <a:t>계정찾기</a:t>
            </a:r>
            <a:r>
              <a:rPr lang="en-US" altLang="ko-KR" dirty="0"/>
              <a:t>,</a:t>
            </a:r>
            <a:r>
              <a:rPr lang="ko-KR" altLang="en-US" dirty="0"/>
              <a:t> 회원가입 완료</a:t>
            </a:r>
            <a:r>
              <a:rPr lang="en-US" altLang="ko-KR" dirty="0"/>
              <a:t>, </a:t>
            </a:r>
            <a:r>
              <a:rPr lang="ko-KR" altLang="en-US" dirty="0"/>
              <a:t>후원하기</a:t>
            </a:r>
            <a:r>
              <a:rPr lang="en-US" altLang="ko-KR" dirty="0"/>
              <a:t>(</a:t>
            </a:r>
            <a:r>
              <a:rPr lang="ko-KR" altLang="en-US" dirty="0" err="1"/>
              <a:t>결제폼</a:t>
            </a:r>
            <a:r>
              <a:rPr lang="en-US" altLang="ko-KR" dirty="0"/>
              <a:t>, </a:t>
            </a:r>
            <a:r>
              <a:rPr lang="ko-KR" altLang="en-US" dirty="0"/>
              <a:t>결제완료페이지</a:t>
            </a:r>
            <a:r>
              <a:rPr lang="en-US" altLang="ko-KR" dirty="0"/>
              <a:t>, </a:t>
            </a:r>
            <a:r>
              <a:rPr lang="ko-KR" altLang="en-US" dirty="0" err="1"/>
              <a:t>결제에러페이지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78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102932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펀딩금액을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없을 경우 </a:t>
            </a:r>
            <a:r>
              <a:rPr lang="en-US" altLang="ko-KR" dirty="0"/>
              <a:t>“</a:t>
            </a:r>
            <a:r>
              <a:rPr lang="ko-KR" altLang="en-US" dirty="0" err="1"/>
              <a:t>펀딩금액을</a:t>
            </a:r>
            <a:r>
              <a:rPr lang="ko-KR" altLang="en-US" dirty="0"/>
              <a:t>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숫자가 아닌 다른 값을 입력할 경우 </a:t>
            </a:r>
            <a:r>
              <a:rPr lang="en-US" altLang="ko-KR" dirty="0"/>
              <a:t>“</a:t>
            </a:r>
            <a:r>
              <a:rPr lang="ko-KR" altLang="en-US" dirty="0"/>
              <a:t>숫자를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후원을 선택적으로 더 하고 싶다면 금액을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숫자가 아닌 다른 값을 입력할 경우 </a:t>
            </a:r>
            <a:r>
              <a:rPr lang="en-US" altLang="ko-KR" dirty="0"/>
              <a:t>“</a:t>
            </a:r>
            <a:r>
              <a:rPr lang="ko-KR" altLang="en-US" dirty="0"/>
              <a:t>숫자를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이름 비공개 체크박스와 </a:t>
            </a:r>
            <a:r>
              <a:rPr lang="ko-KR" altLang="en-US" dirty="0" err="1"/>
              <a:t>펀딩금액</a:t>
            </a:r>
            <a:r>
              <a:rPr lang="ko-KR" altLang="en-US" dirty="0"/>
              <a:t> 비공개 체크박스에 체크를 하게 되면 추후에 참여자 목록에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선택한 항목이 비공개가 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4"/>
            </a:pPr>
            <a:r>
              <a:rPr lang="ko-KR" altLang="en-US" dirty="0"/>
              <a:t>후원을 하면 마일리지가 생기게 되고 마일리지를 사용하게 되면 </a:t>
            </a:r>
            <a:r>
              <a:rPr lang="ko-KR" altLang="en-US" dirty="0" err="1"/>
              <a:t>펀딩금액에서</a:t>
            </a:r>
            <a:r>
              <a:rPr lang="ko-KR" altLang="en-US" dirty="0"/>
              <a:t> 사용 마일리지만큼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차감이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E.    </a:t>
            </a:r>
            <a:r>
              <a:rPr lang="ko-KR" altLang="en-US" dirty="0" err="1"/>
              <a:t>펀딩금액과</a:t>
            </a:r>
            <a:r>
              <a:rPr lang="ko-KR" altLang="en-US" dirty="0"/>
              <a:t> 추가후원금이 더해진 금액이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3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4FC0551-8DB5-475F-8760-EB5CAA4C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20896" r="37763" b="60362"/>
          <a:stretch/>
        </p:blipFill>
        <p:spPr>
          <a:xfrm>
            <a:off x="1862052" y="1740593"/>
            <a:ext cx="8094154" cy="51004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E4E5CB-5DC9-48C7-B2C9-9E162E5238D2}"/>
              </a:ext>
            </a:extLst>
          </p:cNvPr>
          <p:cNvSpPr/>
          <p:nvPr/>
        </p:nvSpPr>
        <p:spPr>
          <a:xfrm>
            <a:off x="3638281" y="2139921"/>
            <a:ext cx="2124637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D7F8F9-8E30-43BA-9847-1196B388907D}"/>
              </a:ext>
            </a:extLst>
          </p:cNvPr>
          <p:cNvSpPr/>
          <p:nvPr/>
        </p:nvSpPr>
        <p:spPr>
          <a:xfrm>
            <a:off x="3621740" y="2689483"/>
            <a:ext cx="2141178" cy="4078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C8B3E-7E27-44FB-AFE4-B31861068C71}"/>
              </a:ext>
            </a:extLst>
          </p:cNvPr>
          <p:cNvSpPr/>
          <p:nvPr/>
        </p:nvSpPr>
        <p:spPr>
          <a:xfrm>
            <a:off x="5909129" y="2701155"/>
            <a:ext cx="2060495" cy="4363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4C6EFD-8A13-4252-8F1B-3FE2F9CE1E1D}"/>
              </a:ext>
            </a:extLst>
          </p:cNvPr>
          <p:cNvSpPr/>
          <p:nvPr/>
        </p:nvSpPr>
        <p:spPr>
          <a:xfrm>
            <a:off x="5298142" y="3174523"/>
            <a:ext cx="4320988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000AAF-8B41-4DCB-A9B0-1F610FFFDBBE}"/>
              </a:ext>
            </a:extLst>
          </p:cNvPr>
          <p:cNvSpPr/>
          <p:nvPr/>
        </p:nvSpPr>
        <p:spPr>
          <a:xfrm>
            <a:off x="5201853" y="3710479"/>
            <a:ext cx="4255912" cy="4363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CAF47B-77F3-44AA-A0EC-CE319659D8CB}"/>
              </a:ext>
            </a:extLst>
          </p:cNvPr>
          <p:cNvSpPr/>
          <p:nvPr/>
        </p:nvSpPr>
        <p:spPr>
          <a:xfrm>
            <a:off x="3621741" y="4229889"/>
            <a:ext cx="1353672" cy="4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80E72-3DCD-42C8-8145-C3F4DF7B29E9}"/>
              </a:ext>
            </a:extLst>
          </p:cNvPr>
          <p:cNvSpPr/>
          <p:nvPr/>
        </p:nvSpPr>
        <p:spPr>
          <a:xfrm>
            <a:off x="3638281" y="4664835"/>
            <a:ext cx="6097390" cy="337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2880C-FD15-4982-8149-DA8AE2D81910}"/>
              </a:ext>
            </a:extLst>
          </p:cNvPr>
          <p:cNvSpPr/>
          <p:nvPr/>
        </p:nvSpPr>
        <p:spPr>
          <a:xfrm>
            <a:off x="3424516" y="5521624"/>
            <a:ext cx="6194613" cy="10481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AC4D2-F9C9-4887-B718-47AE27E2E426}"/>
              </a:ext>
            </a:extLst>
          </p:cNvPr>
          <p:cNvSpPr txBox="1"/>
          <p:nvPr/>
        </p:nvSpPr>
        <p:spPr>
          <a:xfrm rot="10800000" flipH="1" flipV="1">
            <a:off x="3231775" y="2139239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8009D-334A-43A7-9B7D-A96725628AEC}"/>
              </a:ext>
            </a:extLst>
          </p:cNvPr>
          <p:cNvSpPr txBox="1"/>
          <p:nvPr/>
        </p:nvSpPr>
        <p:spPr>
          <a:xfrm rot="10800000" flipH="1" flipV="1">
            <a:off x="3210750" y="259373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D37883-EAB3-4DEF-BB67-B308D2998AD4}"/>
              </a:ext>
            </a:extLst>
          </p:cNvPr>
          <p:cNvSpPr txBox="1"/>
          <p:nvPr/>
        </p:nvSpPr>
        <p:spPr>
          <a:xfrm rot="10800000" flipH="1" flipV="1">
            <a:off x="7326491" y="224948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6D4EC8-4339-488A-AD7C-91DF75D8150E}"/>
              </a:ext>
            </a:extLst>
          </p:cNvPr>
          <p:cNvSpPr txBox="1"/>
          <p:nvPr/>
        </p:nvSpPr>
        <p:spPr>
          <a:xfrm rot="10800000" flipH="1" flipV="1">
            <a:off x="4768325" y="313751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7AB06-4EA9-4417-8448-CC534E31F1A9}"/>
              </a:ext>
            </a:extLst>
          </p:cNvPr>
          <p:cNvSpPr txBox="1"/>
          <p:nvPr/>
        </p:nvSpPr>
        <p:spPr>
          <a:xfrm rot="10800000" flipH="1" flipV="1">
            <a:off x="9564035" y="364091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74BC3-536C-475E-97EA-A2096886D113}"/>
              </a:ext>
            </a:extLst>
          </p:cNvPr>
          <p:cNvSpPr txBox="1"/>
          <p:nvPr/>
        </p:nvSpPr>
        <p:spPr>
          <a:xfrm rot="10800000" flipH="1" flipV="1">
            <a:off x="3208465" y="4172222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281E7B-4E06-4CB6-A69E-E273058707C5}"/>
              </a:ext>
            </a:extLst>
          </p:cNvPr>
          <p:cNvSpPr txBox="1"/>
          <p:nvPr/>
        </p:nvSpPr>
        <p:spPr>
          <a:xfrm rot="10800000" flipH="1" flipV="1">
            <a:off x="3222362" y="4585313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F95FF-29D8-479A-8C80-1980233AEDDF}"/>
              </a:ext>
            </a:extLst>
          </p:cNvPr>
          <p:cNvSpPr txBox="1"/>
          <p:nvPr/>
        </p:nvSpPr>
        <p:spPr>
          <a:xfrm rot="10800000" flipH="1" flipV="1">
            <a:off x="2988872" y="5552218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99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102121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600" dirty="0"/>
              <a:t>수령인 이름을 입력한다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없거나 </a:t>
            </a:r>
            <a:r>
              <a:rPr lang="en-US" altLang="ko-KR" sz="1600" dirty="0"/>
              <a:t>[</a:t>
            </a:r>
            <a:r>
              <a:rPr lang="ko-KR" altLang="en-US" sz="1600" dirty="0"/>
              <a:t>가</a:t>
            </a:r>
            <a:r>
              <a:rPr lang="en-US" altLang="ko-KR" sz="1600" dirty="0"/>
              <a:t>~</a:t>
            </a:r>
            <a:r>
              <a:rPr lang="ko-KR" altLang="en-US" sz="1600" dirty="0" err="1"/>
              <a:t>핳</a:t>
            </a:r>
            <a:r>
              <a:rPr lang="en-US" altLang="ko-KR" sz="1600" dirty="0"/>
              <a:t>]</a:t>
            </a:r>
            <a:r>
              <a:rPr lang="ko-KR" altLang="en-US" sz="1600" dirty="0"/>
              <a:t>에 속하지않고 </a:t>
            </a:r>
            <a:r>
              <a:rPr lang="en-US" altLang="ko-KR" sz="1600" dirty="0"/>
              <a:t>2~7</a:t>
            </a:r>
            <a:r>
              <a:rPr lang="ko-KR" altLang="en-US" sz="1600" dirty="0"/>
              <a:t>글자가 아닌 경우 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“</a:t>
            </a:r>
            <a:r>
              <a:rPr lang="ko-KR" altLang="en-US" sz="1600" dirty="0"/>
              <a:t>수령인을 한글</a:t>
            </a:r>
            <a:r>
              <a:rPr lang="en-US" altLang="ko-KR" sz="1600" dirty="0"/>
              <a:t>(2~7</a:t>
            </a:r>
            <a:r>
              <a:rPr lang="ko-KR" altLang="en-US" sz="1600" dirty="0"/>
              <a:t>자리</a:t>
            </a:r>
            <a:r>
              <a:rPr lang="en-US" altLang="ko-KR" sz="1600" dirty="0"/>
              <a:t>)</a:t>
            </a:r>
            <a:r>
              <a:rPr lang="ko-KR" altLang="en-US" sz="1600" dirty="0"/>
              <a:t>로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/>
              <a:t>이메일을 입력한다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입력 값이 없거나 영어로 된 </a:t>
            </a:r>
            <a:r>
              <a:rPr lang="en-US" altLang="ko-KR" sz="1600" dirty="0"/>
              <a:t>4~20</a:t>
            </a:r>
            <a:r>
              <a:rPr lang="ko-KR" altLang="en-US" sz="1600" dirty="0"/>
              <a:t>글자를 입력하지 않을 경우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 “</a:t>
            </a:r>
            <a:r>
              <a:rPr lang="ko-KR" altLang="en-US" sz="1600" dirty="0"/>
              <a:t>이메일을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/>
              <a:t>도메인을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</a:t>
            </a:r>
            <a:r>
              <a:rPr lang="ko-KR" altLang="en-US" sz="1600" dirty="0"/>
              <a:t>입력 값이 없거나 </a:t>
            </a:r>
            <a:r>
              <a:rPr lang="en-US" altLang="ko-KR" sz="1600" dirty="0"/>
              <a:t>“.”</a:t>
            </a:r>
            <a:r>
              <a:rPr lang="ko-KR" altLang="en-US" sz="1600" dirty="0"/>
              <a:t>을 기준으로 앞에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대소문</a:t>
            </a:r>
            <a:r>
              <a:rPr lang="ko-KR" altLang="en-US" sz="1600" dirty="0"/>
              <a:t> </a:t>
            </a:r>
            <a:r>
              <a:rPr lang="en-US" altLang="ko-KR" sz="1600" dirty="0"/>
              <a:t>2~10</a:t>
            </a:r>
            <a:r>
              <a:rPr lang="ko-KR" altLang="en-US" sz="1600" dirty="0"/>
              <a:t>글자가 아니거나 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  </a:t>
            </a:r>
            <a:r>
              <a:rPr lang="ko-KR" altLang="en-US" sz="1600" dirty="0"/>
              <a:t>뒤에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대소문</a:t>
            </a:r>
            <a:r>
              <a:rPr lang="ko-KR" altLang="en-US" sz="1600" dirty="0"/>
              <a:t> </a:t>
            </a:r>
            <a:r>
              <a:rPr lang="en-US" altLang="ko-KR" sz="1600" dirty="0"/>
              <a:t>2~3</a:t>
            </a:r>
            <a:r>
              <a:rPr lang="ko-KR" altLang="en-US" sz="1600" dirty="0"/>
              <a:t>글자가 </a:t>
            </a:r>
            <a:r>
              <a:rPr lang="ko-KR" altLang="en-US" sz="1600" dirty="0" err="1"/>
              <a:t>아닌경우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</a:t>
            </a:r>
            <a:r>
              <a:rPr lang="ko-KR" altLang="en-US" sz="1600" dirty="0" err="1"/>
              <a:t>이메일형식입니다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다시입력해주세요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select</a:t>
            </a:r>
            <a:r>
              <a:rPr lang="ko-KR" altLang="en-US" sz="1600" dirty="0"/>
              <a:t>박스에 도메인을 선택하면 값이 입력된다</a:t>
            </a:r>
            <a:r>
              <a:rPr lang="en-US" altLang="ko-KR" sz="1600" dirty="0"/>
              <a:t>.  </a:t>
            </a:r>
          </a:p>
          <a:p>
            <a:pPr marL="342900" indent="-342900">
              <a:buAutoNum type="alphaUcPeriod" startAt="4"/>
            </a:pPr>
            <a:r>
              <a:rPr lang="ko-KR" altLang="en-US" sz="1600" dirty="0"/>
              <a:t>연락처</a:t>
            </a:r>
            <a:r>
              <a:rPr lang="en-US" altLang="ko-KR" sz="1600" dirty="0"/>
              <a:t>(</a:t>
            </a:r>
            <a:r>
              <a:rPr lang="ko-KR" altLang="en-US" sz="1600" dirty="0"/>
              <a:t>휴대전화</a:t>
            </a:r>
            <a:r>
              <a:rPr lang="en-US" altLang="ko-KR" sz="1600" dirty="0"/>
              <a:t>)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	 </a:t>
            </a:r>
            <a:r>
              <a:rPr lang="ko-KR" altLang="en-US" sz="1600" dirty="0"/>
              <a:t>입력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연락처를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</a:t>
            </a:r>
            <a:r>
              <a:rPr lang="ko-KR" altLang="en-US" sz="1600" dirty="0"/>
              <a:t>앞 뒤 칸 모두 숫자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입력하지 않을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숫자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 startAt="5"/>
            </a:pPr>
            <a:r>
              <a:rPr lang="ko-KR" altLang="en-US" sz="1600" dirty="0"/>
              <a:t>연락처</a:t>
            </a:r>
            <a:r>
              <a:rPr lang="en-US" altLang="ko-KR" sz="1600" dirty="0"/>
              <a:t>(</a:t>
            </a:r>
            <a:r>
              <a:rPr lang="ko-KR" altLang="en-US" sz="1600" dirty="0"/>
              <a:t>집전화</a:t>
            </a:r>
            <a:r>
              <a:rPr lang="en-US" altLang="ko-KR" sz="1600" dirty="0"/>
              <a:t>)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숫자가 아닌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숫자를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 </a:t>
            </a:r>
            <a:r>
              <a:rPr lang="ko-KR" altLang="en-US" sz="1600" dirty="0"/>
              <a:t>앞칸은 </a:t>
            </a:r>
            <a:r>
              <a:rPr lang="en-US" altLang="ko-KR" sz="1600" dirty="0"/>
              <a:t>3~4</a:t>
            </a:r>
            <a:r>
              <a:rPr lang="ko-KR" altLang="en-US" sz="1600" dirty="0"/>
              <a:t>자리 </a:t>
            </a:r>
            <a:r>
              <a:rPr lang="ko-KR" altLang="en-US" sz="1600" dirty="0" err="1"/>
              <a:t>뒤칸은</a:t>
            </a:r>
            <a:r>
              <a:rPr lang="en-US" altLang="ko-KR" sz="1600" dirty="0"/>
              <a:t> 4</a:t>
            </a:r>
            <a:r>
              <a:rPr lang="ko-KR" altLang="en-US" sz="1600" dirty="0"/>
              <a:t>자리가 </a:t>
            </a:r>
            <a:r>
              <a:rPr lang="ko-KR" altLang="en-US" sz="1600" dirty="0" err="1"/>
              <a:t>아닌경우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연락처입니다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다시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78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7622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F.</a:t>
            </a:r>
            <a:r>
              <a:rPr lang="ko-KR" altLang="en-US" sz="1600" dirty="0"/>
              <a:t>      우편번호를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주소를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숫자 </a:t>
            </a:r>
            <a:r>
              <a:rPr lang="en-US" altLang="ko-KR" sz="1600" dirty="0"/>
              <a:t>5</a:t>
            </a:r>
            <a:r>
              <a:rPr lang="ko-KR" altLang="en-US" sz="1600" dirty="0"/>
              <a:t>자리를 입력하지 않을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형식입니다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다시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</a:t>
            </a:r>
            <a:r>
              <a:rPr lang="ko-KR" altLang="en-US" sz="1600" dirty="0"/>
              <a:t>라는 경고 문구가 나온다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G.	</a:t>
            </a:r>
            <a:r>
              <a:rPr lang="ko-KR" altLang="en-US" sz="1600" dirty="0"/>
              <a:t>주소를 입력한다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주소를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 err="1"/>
              <a:t>배송시</a:t>
            </a:r>
            <a:r>
              <a:rPr lang="ko-KR" altLang="en-US" sz="1600" dirty="0"/>
              <a:t> 주의사항이나 특이사항을 메모한다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68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6069" r="28078" b="50000"/>
          <a:stretch/>
        </p:blipFill>
        <p:spPr>
          <a:xfrm>
            <a:off x="1174292" y="1757545"/>
            <a:ext cx="9177252" cy="5100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416BF9-35C2-4931-8061-EA7A8B6486C5}"/>
              </a:ext>
            </a:extLst>
          </p:cNvPr>
          <p:cNvSpPr/>
          <p:nvPr/>
        </p:nvSpPr>
        <p:spPr>
          <a:xfrm>
            <a:off x="1397104" y="2563906"/>
            <a:ext cx="1588143" cy="385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1E2654-8817-4EF7-A48C-D9772FA456DD}"/>
              </a:ext>
            </a:extLst>
          </p:cNvPr>
          <p:cNvSpPr/>
          <p:nvPr/>
        </p:nvSpPr>
        <p:spPr>
          <a:xfrm>
            <a:off x="1559860" y="4642396"/>
            <a:ext cx="3003176" cy="584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9392-0A2E-4AA7-ADD4-B056A2F0D87C}"/>
              </a:ext>
            </a:extLst>
          </p:cNvPr>
          <p:cNvSpPr/>
          <p:nvPr/>
        </p:nvSpPr>
        <p:spPr>
          <a:xfrm>
            <a:off x="1631576" y="5772181"/>
            <a:ext cx="690283" cy="5031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E0F8C4-7905-4DAB-B58D-C4D31E08AC13}"/>
              </a:ext>
            </a:extLst>
          </p:cNvPr>
          <p:cNvSpPr/>
          <p:nvPr/>
        </p:nvSpPr>
        <p:spPr>
          <a:xfrm>
            <a:off x="5852563" y="4700239"/>
            <a:ext cx="3255578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F46B8-3FE7-42A6-A855-F8D4F20A28A8}"/>
              </a:ext>
            </a:extLst>
          </p:cNvPr>
          <p:cNvSpPr/>
          <p:nvPr/>
        </p:nvSpPr>
        <p:spPr>
          <a:xfrm>
            <a:off x="5852563" y="5772181"/>
            <a:ext cx="1695719" cy="5031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77033-F658-4726-BB92-6CE4E75FD5DE}"/>
              </a:ext>
            </a:extLst>
          </p:cNvPr>
          <p:cNvSpPr txBox="1"/>
          <p:nvPr/>
        </p:nvSpPr>
        <p:spPr>
          <a:xfrm rot="10800000" flipH="1" flipV="1">
            <a:off x="3061448" y="248760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B6F8C-E743-4BD1-BB07-E1081FE12F1B}"/>
              </a:ext>
            </a:extLst>
          </p:cNvPr>
          <p:cNvSpPr txBox="1"/>
          <p:nvPr/>
        </p:nvSpPr>
        <p:spPr>
          <a:xfrm rot="10800000" flipH="1" flipV="1">
            <a:off x="4629576" y="4645361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ED8B6-9864-46A6-ADF9-11B82E3DB9C2}"/>
              </a:ext>
            </a:extLst>
          </p:cNvPr>
          <p:cNvSpPr txBox="1"/>
          <p:nvPr/>
        </p:nvSpPr>
        <p:spPr>
          <a:xfrm rot="10800000" flipH="1" flipV="1">
            <a:off x="9151619" y="464239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32A6A-E427-4929-84EC-B5516363BD1C}"/>
              </a:ext>
            </a:extLst>
          </p:cNvPr>
          <p:cNvSpPr txBox="1"/>
          <p:nvPr/>
        </p:nvSpPr>
        <p:spPr>
          <a:xfrm rot="10800000" flipH="1" flipV="1">
            <a:off x="2645890" y="575207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AE5CCE-9CDC-4A9B-ABC8-4F70782D4439}"/>
              </a:ext>
            </a:extLst>
          </p:cNvPr>
          <p:cNvSpPr txBox="1"/>
          <p:nvPr/>
        </p:nvSpPr>
        <p:spPr>
          <a:xfrm rot="10800000" flipH="1" flipV="1">
            <a:off x="7548283" y="5737405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221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10644" y="1757546"/>
            <a:ext cx="94363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 결제예약수단을 선택한다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선택하지 않을 경우 </a:t>
            </a:r>
            <a:r>
              <a:rPr lang="en-US" altLang="ko-KR" dirty="0"/>
              <a:t>“</a:t>
            </a:r>
            <a:r>
              <a:rPr lang="ko-KR" altLang="en-US" dirty="0"/>
              <a:t>결제예약 수단을 선택해주세요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	</a:t>
            </a:r>
            <a:r>
              <a:rPr lang="ko-KR" altLang="en-US" dirty="0"/>
              <a:t>신용</a:t>
            </a:r>
            <a:r>
              <a:rPr lang="en-US" altLang="ko-KR" dirty="0"/>
              <a:t>(</a:t>
            </a:r>
            <a:r>
              <a:rPr lang="ko-KR" altLang="en-US" dirty="0"/>
              <a:t>체크</a:t>
            </a:r>
            <a:r>
              <a:rPr lang="en-US" altLang="ko-KR" dirty="0"/>
              <a:t>)</a:t>
            </a:r>
            <a:r>
              <a:rPr lang="ko-KR" altLang="en-US" dirty="0"/>
              <a:t>카드 번호를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입력하거나 </a:t>
            </a:r>
            <a:r>
              <a:rPr lang="en-US" altLang="ko-KR" dirty="0"/>
              <a:t>16</a:t>
            </a:r>
            <a:r>
              <a:rPr lang="ko-KR" altLang="en-US" dirty="0"/>
              <a:t>자리가 아닌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신용</a:t>
            </a:r>
            <a:r>
              <a:rPr lang="en-US" altLang="ko-KR" dirty="0"/>
              <a:t>(</a:t>
            </a:r>
            <a:r>
              <a:rPr lang="ko-KR" altLang="en-US" dirty="0"/>
              <a:t>체크카드</a:t>
            </a:r>
            <a:r>
              <a:rPr lang="en-US" altLang="ko-KR" dirty="0"/>
              <a:t>)</a:t>
            </a:r>
            <a:r>
              <a:rPr lang="ko-KR" altLang="en-US" dirty="0"/>
              <a:t>번호 </a:t>
            </a:r>
            <a:r>
              <a:rPr lang="en-US" altLang="ko-KR" dirty="0"/>
              <a:t>16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카드 유효기간을 선택한다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선택하지 않을 경우 </a:t>
            </a:r>
            <a:r>
              <a:rPr lang="en-US" altLang="ko-KR" dirty="0"/>
              <a:t>“</a:t>
            </a:r>
            <a:r>
              <a:rPr lang="ko-KR" altLang="en-US" dirty="0"/>
              <a:t>유효기간을 선택해주세요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카드 비밀번호를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입력하면 </a:t>
            </a:r>
            <a:r>
              <a:rPr lang="en-US" altLang="ko-KR" dirty="0"/>
              <a:t>“</a:t>
            </a:r>
            <a:r>
              <a:rPr lang="ko-KR" altLang="en-US" dirty="0"/>
              <a:t>비밀번호 앞</a:t>
            </a:r>
            <a:r>
              <a:rPr lang="en-US" altLang="ko-KR" dirty="0"/>
              <a:t>2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생년월일 </a:t>
            </a:r>
            <a:r>
              <a:rPr lang="en-US" altLang="ko-KR" dirty="0"/>
              <a:t>6</a:t>
            </a:r>
            <a:r>
              <a:rPr lang="ko-KR" altLang="en-US" dirty="0"/>
              <a:t>자리 또는 사업자등록번호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 또는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10</a:t>
            </a:r>
            <a:r>
              <a:rPr lang="ko-KR" altLang="en-US" dirty="0"/>
              <a:t>자리가 아닌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생년월일</a:t>
            </a:r>
            <a:r>
              <a:rPr lang="en-US" altLang="ko-KR" dirty="0"/>
              <a:t>(</a:t>
            </a:r>
            <a:r>
              <a:rPr lang="ko-KR" altLang="en-US" dirty="0"/>
              <a:t>주민등록번호 앞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) </a:t>
            </a:r>
            <a:r>
              <a:rPr lang="ko-KR" altLang="en-US" dirty="0"/>
              <a:t>또는 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44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50000" r="6526" b="28916"/>
          <a:stretch/>
        </p:blipFill>
        <p:spPr>
          <a:xfrm>
            <a:off x="-1" y="1757546"/>
            <a:ext cx="12192001" cy="44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71998" r="6526" b="12317"/>
          <a:stretch/>
        </p:blipFill>
        <p:spPr>
          <a:xfrm>
            <a:off x="-1" y="1757546"/>
            <a:ext cx="12192001" cy="33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7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9206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결제주의사항</a:t>
            </a:r>
            <a:r>
              <a:rPr lang="en-US" altLang="ko-KR" dirty="0"/>
              <a:t>, </a:t>
            </a:r>
            <a:r>
              <a:rPr lang="ko-KR" altLang="en-US" dirty="0"/>
              <a:t>개인정보제공동의</a:t>
            </a:r>
            <a:r>
              <a:rPr lang="en-US" altLang="ko-KR" dirty="0"/>
              <a:t>, </a:t>
            </a:r>
            <a:r>
              <a:rPr lang="ko-KR" altLang="en-US" dirty="0"/>
              <a:t>책임규정 사항들이며</a:t>
            </a:r>
            <a:r>
              <a:rPr lang="en-US" altLang="ko-KR" dirty="0"/>
              <a:t>, </a:t>
            </a:r>
            <a:r>
              <a:rPr lang="ko-KR" altLang="en-US" dirty="0"/>
              <a:t>동의에 체크를 하지 않을 경우</a:t>
            </a:r>
            <a:endParaRPr lang="en-US" altLang="ko-KR" dirty="0"/>
          </a:p>
          <a:p>
            <a:r>
              <a:rPr lang="en-US" altLang="ko-KR" dirty="0"/>
              <a:t>	“</a:t>
            </a:r>
            <a:r>
              <a:rPr lang="ko-KR" altLang="en-US" dirty="0"/>
              <a:t>동의사항 </a:t>
            </a:r>
            <a:r>
              <a:rPr lang="ko-KR" altLang="en-US" dirty="0" err="1"/>
              <a:t>확인부탁드립니다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2263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상단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63306"/>
          <a:stretch/>
        </p:blipFill>
        <p:spPr>
          <a:xfrm>
            <a:off x="873490" y="1888174"/>
            <a:ext cx="10459666" cy="392954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8CBEF35-41E1-4C04-85D1-F3BBC554CF0B}"/>
              </a:ext>
            </a:extLst>
          </p:cNvPr>
          <p:cNvSpPr txBox="1">
            <a:spLocks/>
          </p:cNvSpPr>
          <p:nvPr/>
        </p:nvSpPr>
        <p:spPr>
          <a:xfrm>
            <a:off x="378823" y="5948344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/>
              <a:t>펀딩번호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펀딩날짜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펀딩마감일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펀딩목표금액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펀딩결제상태</a:t>
            </a:r>
            <a:r>
              <a:rPr lang="ko-KR" altLang="en-US" sz="2000" dirty="0"/>
              <a:t>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2781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공통영역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endParaRPr lang="en-US" altLang="ko-KR" dirty="0"/>
          </a:p>
          <a:p>
            <a:r>
              <a:rPr lang="en-US" altLang="ko-KR" dirty="0"/>
              <a:t>Header / Footer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3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중간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5" b="41536"/>
          <a:stretch/>
        </p:blipFill>
        <p:spPr>
          <a:xfrm>
            <a:off x="873490" y="1888173"/>
            <a:ext cx="10459666" cy="286670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A2AF8C-B97E-4A07-B4AD-1F3DC4A545A6}"/>
              </a:ext>
            </a:extLst>
          </p:cNvPr>
          <p:cNvSpPr txBox="1">
            <a:spLocks/>
          </p:cNvSpPr>
          <p:nvPr/>
        </p:nvSpPr>
        <p:spPr>
          <a:xfrm>
            <a:off x="226423" y="499487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캠페인명</a:t>
            </a:r>
            <a:r>
              <a:rPr lang="en-US" altLang="ko-KR" sz="2000" dirty="0"/>
              <a:t>, </a:t>
            </a:r>
            <a:r>
              <a:rPr lang="ko-KR" altLang="en-US" sz="2000" dirty="0"/>
              <a:t>배송메모</a:t>
            </a:r>
            <a:r>
              <a:rPr lang="en-US" altLang="ko-KR" sz="2000" dirty="0"/>
              <a:t>,  </a:t>
            </a:r>
            <a:r>
              <a:rPr lang="ko-KR" altLang="en-US" sz="2000" dirty="0"/>
              <a:t>후원금액</a:t>
            </a:r>
            <a:r>
              <a:rPr lang="en-US" altLang="ko-KR" sz="2000" dirty="0"/>
              <a:t>, </a:t>
            </a:r>
            <a:r>
              <a:rPr lang="ko-KR" altLang="en-US" sz="2000" dirty="0"/>
              <a:t>마일리지 사용금액</a:t>
            </a:r>
            <a:r>
              <a:rPr lang="en-US" altLang="ko-KR" sz="2000" dirty="0"/>
              <a:t>, </a:t>
            </a:r>
            <a:r>
              <a:rPr lang="ko-KR" altLang="en-US" sz="2000" dirty="0"/>
              <a:t>추가후원금액</a:t>
            </a:r>
            <a:r>
              <a:rPr lang="en-US" altLang="ko-KR" sz="2000" dirty="0"/>
              <a:t>, </a:t>
            </a:r>
            <a:r>
              <a:rPr lang="ko-KR" altLang="en-US" sz="2000" dirty="0"/>
              <a:t>배송비</a:t>
            </a:r>
            <a:r>
              <a:rPr lang="en-US" altLang="ko-KR" sz="2000" dirty="0"/>
              <a:t>, </a:t>
            </a:r>
            <a:r>
              <a:rPr lang="ko-KR" altLang="en-US" sz="2000" dirty="0"/>
              <a:t>최종 결제금액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8153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하단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58700" r="-70" b="12110"/>
          <a:stretch/>
        </p:blipFill>
        <p:spPr>
          <a:xfrm>
            <a:off x="873490" y="1888173"/>
            <a:ext cx="10459666" cy="394736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49DB1FD-F781-44D9-A45F-52BFA7CAE063}"/>
              </a:ext>
            </a:extLst>
          </p:cNvPr>
          <p:cNvSpPr txBox="1">
            <a:spLocks/>
          </p:cNvSpPr>
          <p:nvPr/>
        </p:nvSpPr>
        <p:spPr>
          <a:xfrm>
            <a:off x="253317" y="5850084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결제수단</a:t>
            </a:r>
            <a:r>
              <a:rPr lang="en-US" altLang="ko-KR" sz="2000" dirty="0"/>
              <a:t>, </a:t>
            </a:r>
            <a:r>
              <a:rPr lang="ko-KR" altLang="en-US" sz="2000" dirty="0"/>
              <a:t>결제카드번호</a:t>
            </a:r>
            <a:r>
              <a:rPr lang="en-US" altLang="ko-KR" sz="2000" dirty="0"/>
              <a:t>, </a:t>
            </a:r>
            <a:r>
              <a:rPr lang="ko-KR" altLang="en-US" sz="2000" dirty="0"/>
              <a:t>배송지정보</a:t>
            </a:r>
            <a:r>
              <a:rPr lang="en-US" altLang="ko-KR" sz="2000" dirty="0"/>
              <a:t>, </a:t>
            </a:r>
            <a:r>
              <a:rPr lang="ko-KR" altLang="en-US" sz="2000" dirty="0"/>
              <a:t>배송상태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26620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5324" r="8640" b="74372"/>
          <a:stretch/>
        </p:blipFill>
        <p:spPr>
          <a:xfrm>
            <a:off x="-1" y="1757545"/>
            <a:ext cx="11884081" cy="4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 완료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2A4D54C-A71B-49E7-8F43-02BC5F14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9238"/>
          <a:stretch/>
        </p:blipFill>
        <p:spPr>
          <a:xfrm>
            <a:off x="1403663" y="1757546"/>
            <a:ext cx="9384673" cy="5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7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5324" r="8640" b="74372"/>
          <a:stretch/>
        </p:blipFill>
        <p:spPr>
          <a:xfrm>
            <a:off x="-1" y="1757545"/>
            <a:ext cx="11884081" cy="4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9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6069" r="28078" b="50000"/>
          <a:stretch/>
        </p:blipFill>
        <p:spPr>
          <a:xfrm>
            <a:off x="1174292" y="1757545"/>
            <a:ext cx="9177252" cy="510045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A17F832-F7E4-4DB2-8F9F-0DAEF7D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46969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 완료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2A4D54C-A71B-49E7-8F43-02BC5F14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9238"/>
          <a:stretch/>
        </p:blipFill>
        <p:spPr>
          <a:xfrm>
            <a:off x="1403663" y="1757546"/>
            <a:ext cx="9384673" cy="5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69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결제에러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1773D5B-9058-45F8-BCD8-EE5E442D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22060" r="16727" b="23636"/>
          <a:stretch/>
        </p:blipFill>
        <p:spPr>
          <a:xfrm>
            <a:off x="2476432" y="1319349"/>
            <a:ext cx="7239135" cy="497413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0D150-94CB-4DED-A76C-D546E337D277}"/>
              </a:ext>
            </a:extLst>
          </p:cNvPr>
          <p:cNvSpPr txBox="1">
            <a:spLocks/>
          </p:cNvSpPr>
          <p:nvPr/>
        </p:nvSpPr>
        <p:spPr>
          <a:xfrm>
            <a:off x="487090" y="6409197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결제가 정상적으로 되지 않은 경우 이 화면으로 이동하게 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54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0"/>
            <a:ext cx="10515600" cy="170134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ko-KR" altLang="en-US" dirty="0"/>
              <a:t>회원가입</a:t>
            </a:r>
            <a:endParaRPr lang="en-US" altLang="ko-KR" dirty="0"/>
          </a:p>
          <a:p>
            <a:pPr lvl="1"/>
            <a:r>
              <a:rPr lang="ko-KR" altLang="en-US" dirty="0"/>
              <a:t>개인회원가입</a:t>
            </a:r>
            <a:endParaRPr lang="en-US" altLang="ko-KR" dirty="0"/>
          </a:p>
          <a:p>
            <a:pPr lvl="1"/>
            <a:r>
              <a:rPr lang="ko-KR" altLang="en-US" dirty="0"/>
              <a:t>법인회원가입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4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5D3AEB2-B362-4394-9DBE-EA7C71011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b="29454"/>
          <a:stretch/>
        </p:blipFill>
        <p:spPr>
          <a:xfrm>
            <a:off x="317996" y="1319349"/>
            <a:ext cx="11556008" cy="47341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898FC8-8241-4C41-AC4E-AEA321E6DB48}"/>
              </a:ext>
            </a:extLst>
          </p:cNvPr>
          <p:cNvSpPr/>
          <p:nvPr/>
        </p:nvSpPr>
        <p:spPr>
          <a:xfrm>
            <a:off x="1298492" y="2214282"/>
            <a:ext cx="3623132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A273-B59B-401E-B5BB-4F69061F913B}"/>
              </a:ext>
            </a:extLst>
          </p:cNvPr>
          <p:cNvSpPr/>
          <p:nvPr/>
        </p:nvSpPr>
        <p:spPr>
          <a:xfrm>
            <a:off x="1298492" y="2913530"/>
            <a:ext cx="3623132" cy="5154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D4279-9165-4CC4-8DFA-F2A4C06B3467}"/>
              </a:ext>
            </a:extLst>
          </p:cNvPr>
          <p:cNvSpPr/>
          <p:nvPr/>
        </p:nvSpPr>
        <p:spPr>
          <a:xfrm>
            <a:off x="1298493" y="3611238"/>
            <a:ext cx="960614" cy="270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8F73E2-4E60-484B-B142-28FE82E9F123}"/>
              </a:ext>
            </a:extLst>
          </p:cNvPr>
          <p:cNvSpPr/>
          <p:nvPr/>
        </p:nvSpPr>
        <p:spPr>
          <a:xfrm>
            <a:off x="3736893" y="3611238"/>
            <a:ext cx="1184731" cy="270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1E987-9934-42C5-A215-682108867F76}"/>
              </a:ext>
            </a:extLst>
          </p:cNvPr>
          <p:cNvSpPr/>
          <p:nvPr/>
        </p:nvSpPr>
        <p:spPr>
          <a:xfrm>
            <a:off x="1370210" y="4634753"/>
            <a:ext cx="3470731" cy="671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2E235B-76C0-47FE-9471-5836D1C74132}"/>
              </a:ext>
            </a:extLst>
          </p:cNvPr>
          <p:cNvSpPr/>
          <p:nvPr/>
        </p:nvSpPr>
        <p:spPr>
          <a:xfrm>
            <a:off x="2102536" y="5375388"/>
            <a:ext cx="1994335" cy="2938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88D1B-A059-4775-AAB9-F948445E6FA9}"/>
              </a:ext>
            </a:extLst>
          </p:cNvPr>
          <p:cNvSpPr txBox="1"/>
          <p:nvPr/>
        </p:nvSpPr>
        <p:spPr>
          <a:xfrm rot="10800000" flipH="1" flipV="1">
            <a:off x="913010" y="2193085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0CF57-A48A-4525-9AEB-6FA46B78D485}"/>
              </a:ext>
            </a:extLst>
          </p:cNvPr>
          <p:cNvSpPr txBox="1"/>
          <p:nvPr/>
        </p:nvSpPr>
        <p:spPr>
          <a:xfrm rot="10800000" flipH="1" flipV="1">
            <a:off x="913009" y="290312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F4212-FF18-4CC6-B3C9-F0C7E4130CE2}"/>
              </a:ext>
            </a:extLst>
          </p:cNvPr>
          <p:cNvSpPr txBox="1"/>
          <p:nvPr/>
        </p:nvSpPr>
        <p:spPr>
          <a:xfrm rot="10800000" flipH="1" flipV="1">
            <a:off x="913009" y="3484868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A1A7E-55AE-41B4-89A8-A8DDF4313DCC}"/>
              </a:ext>
            </a:extLst>
          </p:cNvPr>
          <p:cNvSpPr txBox="1"/>
          <p:nvPr/>
        </p:nvSpPr>
        <p:spPr>
          <a:xfrm rot="10800000" flipH="1" flipV="1">
            <a:off x="3351411" y="346770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E07803-AF08-4027-ABCE-6152C073BFC4}"/>
              </a:ext>
            </a:extLst>
          </p:cNvPr>
          <p:cNvSpPr txBox="1"/>
          <p:nvPr/>
        </p:nvSpPr>
        <p:spPr>
          <a:xfrm rot="10800000" flipH="1" flipV="1">
            <a:off x="984728" y="4690459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9F408F-1DA1-43C6-99A7-AACF89C9BD9D}"/>
              </a:ext>
            </a:extLst>
          </p:cNvPr>
          <p:cNvSpPr txBox="1"/>
          <p:nvPr/>
        </p:nvSpPr>
        <p:spPr>
          <a:xfrm rot="10800000" flipH="1" flipV="1">
            <a:off x="1717054" y="526072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AAA9F2-1FA3-47CA-A03D-BD13404AEB1D}"/>
              </a:ext>
            </a:extLst>
          </p:cNvPr>
          <p:cNvSpPr/>
          <p:nvPr/>
        </p:nvSpPr>
        <p:spPr>
          <a:xfrm>
            <a:off x="6031856" y="1319349"/>
            <a:ext cx="5147131" cy="48647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01256-9E67-4089-98A9-D10F42FCB639}"/>
              </a:ext>
            </a:extLst>
          </p:cNvPr>
          <p:cNvSpPr txBox="1"/>
          <p:nvPr/>
        </p:nvSpPr>
        <p:spPr>
          <a:xfrm rot="10800000" flipH="1" flipV="1">
            <a:off x="5544984" y="1344983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89711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8823" y="365126"/>
            <a:ext cx="11449000" cy="6929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공통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76990" y="2112111"/>
            <a:ext cx="2633939" cy="304577"/>
          </a:xfrm>
        </p:spPr>
        <p:txBody>
          <a:bodyPr>
            <a:normAutofit fontScale="25000" lnSpcReduction="20000"/>
          </a:bodyPr>
          <a:lstStyle/>
          <a:p>
            <a:pPr lvl="8">
              <a:defRPr/>
            </a:pPr>
            <a:r>
              <a:rPr lang="ko-KR" altLang="en-US" sz="2400"/>
              <a:t/>
            </a:r>
            <a:endParaRPr lang="ko-KR" altLang="en-US" sz="2400"/>
          </a:p>
        </p:txBody>
      </p:sp>
      <p:cxnSp>
        <p:nvCxnSpPr>
          <p:cNvPr id="5" name="직선 연결선 4"/>
          <p:cNvCxnSpPr/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0639" y="2233674"/>
            <a:ext cx="5585361" cy="364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67102" y="2211036"/>
            <a:ext cx="5717177" cy="358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5290" y="1476197"/>
            <a:ext cx="7318235" cy="3723604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2111473" y="1716274"/>
            <a:ext cx="2478866" cy="354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1490277" y="1757687"/>
            <a:ext cx="526537" cy="402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11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421963"/>
            <a:ext cx="5816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회원가입 되어 있는 아이디를 입력한다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	</a:t>
            </a:r>
            <a:r>
              <a:rPr lang="ko-KR" altLang="en-US" dirty="0"/>
              <a:t>회원가입 되어 있는 아이디의 비밀번호를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선택하게 되면 아이디가 아이디 입력 칸에 저장된다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아이디 비밀번호 찾는 화면으로 이동한다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네이버 카카오 아이디로도 로그인이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en-US" altLang="ko-KR" dirty="0"/>
              <a:t>  </a:t>
            </a:r>
            <a:r>
              <a:rPr lang="ko-KR" altLang="en-US" dirty="0"/>
              <a:t>일반회원가입</a:t>
            </a:r>
            <a:r>
              <a:rPr lang="en-US" altLang="ko-KR" dirty="0"/>
              <a:t>, </a:t>
            </a:r>
            <a:r>
              <a:rPr lang="ko-KR" altLang="en-US" dirty="0"/>
              <a:t>법인회원가입 화면으로 이동한다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en-US" altLang="ko-KR" dirty="0"/>
              <a:t>  </a:t>
            </a:r>
            <a:r>
              <a:rPr lang="ko-KR" altLang="en-US" dirty="0"/>
              <a:t>광고창으로 </a:t>
            </a:r>
            <a:r>
              <a:rPr lang="en-US" altLang="ko-KR" dirty="0"/>
              <a:t>3</a:t>
            </a:r>
            <a:r>
              <a:rPr lang="ko-KR" altLang="en-US" dirty="0"/>
              <a:t>초마다 광고화면이 바뀐다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804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 완료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710CF0-BEEC-4506-8B9B-4C4F786B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007" r="2987" b="34796"/>
          <a:stretch/>
        </p:blipFill>
        <p:spPr>
          <a:xfrm>
            <a:off x="378823" y="1698333"/>
            <a:ext cx="11741152" cy="32847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FC9B21-1778-48ED-B463-59B3FF100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5492656"/>
            <a:ext cx="11449000" cy="438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회원가입이 완료되면 이 화면으로 이동하게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01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0F3BF9-990C-4AD1-B0BE-08B82372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8728"/>
          <a:stretch/>
        </p:blipFill>
        <p:spPr>
          <a:xfrm>
            <a:off x="1056003" y="1819309"/>
            <a:ext cx="10560803" cy="4769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D410DD-83C1-48F0-8C09-EBE8BD12819E}"/>
              </a:ext>
            </a:extLst>
          </p:cNvPr>
          <p:cNvSpPr/>
          <p:nvPr/>
        </p:nvSpPr>
        <p:spPr>
          <a:xfrm>
            <a:off x="3048000" y="3290047"/>
            <a:ext cx="2913529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BCFA0A-2CAD-4715-B6EB-1F386485A893}"/>
              </a:ext>
            </a:extLst>
          </p:cNvPr>
          <p:cNvSpPr/>
          <p:nvPr/>
        </p:nvSpPr>
        <p:spPr>
          <a:xfrm>
            <a:off x="2939033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70F09-622E-42F7-A95B-4AB78E3C419C}"/>
              </a:ext>
            </a:extLst>
          </p:cNvPr>
          <p:cNvSpPr/>
          <p:nvPr/>
        </p:nvSpPr>
        <p:spPr>
          <a:xfrm>
            <a:off x="2939033" y="4374772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AEAB1-02F0-4C26-8383-BB0AC7D11ECB}"/>
              </a:ext>
            </a:extLst>
          </p:cNvPr>
          <p:cNvSpPr/>
          <p:nvPr/>
        </p:nvSpPr>
        <p:spPr>
          <a:xfrm>
            <a:off x="7591715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8421F-163B-4CF8-9BEA-B0FFD1B3F1D6}"/>
              </a:ext>
            </a:extLst>
          </p:cNvPr>
          <p:cNvSpPr txBox="1"/>
          <p:nvPr/>
        </p:nvSpPr>
        <p:spPr>
          <a:xfrm rot="10800000" flipH="1" flipV="1">
            <a:off x="2553551" y="324195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AB0F-D9E9-47BF-BDA8-5DEB90B06CE3}"/>
              </a:ext>
            </a:extLst>
          </p:cNvPr>
          <p:cNvSpPr txBox="1"/>
          <p:nvPr/>
        </p:nvSpPr>
        <p:spPr>
          <a:xfrm rot="10800000" flipH="1" flipV="1">
            <a:off x="2499068" y="379776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6C7-E1BC-4CA2-AF3C-285FD3652D2D}"/>
              </a:ext>
            </a:extLst>
          </p:cNvPr>
          <p:cNvSpPr txBox="1"/>
          <p:nvPr/>
        </p:nvSpPr>
        <p:spPr>
          <a:xfrm rot="10800000" flipH="1" flipV="1">
            <a:off x="2526310" y="432098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F5A84-8894-4E01-92E1-FA79F476E86D}"/>
              </a:ext>
            </a:extLst>
          </p:cNvPr>
          <p:cNvSpPr txBox="1"/>
          <p:nvPr/>
        </p:nvSpPr>
        <p:spPr>
          <a:xfrm rot="10800000" flipH="1" flipV="1">
            <a:off x="7138997" y="379207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31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55467" y="1469393"/>
            <a:ext cx="6965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일반회원 또는 법인회원 선택이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2"/>
            </a:pPr>
            <a:r>
              <a:rPr lang="ko-KR" altLang="en-US" dirty="0"/>
              <a:t>  가입되어 있는 회원명을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회원명일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이름을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</a:t>
            </a:r>
            <a:r>
              <a:rPr lang="ko-KR" altLang="en-US" dirty="0" err="1"/>
              <a:t>이메일주소를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이메일일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이메일을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가입되어 있는 아이디를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아이디일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아이디를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모두 입력란에 맞게 기입하면 하단에 </a:t>
            </a:r>
            <a:endParaRPr lang="en-US" altLang="ko-KR" dirty="0"/>
          </a:p>
          <a:p>
            <a:r>
              <a:rPr lang="ko-KR" altLang="en-US" dirty="0"/>
              <a:t>이메일로 아이디 또는 임시비밀번호를 전송하였다는 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461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8628ED9-E551-4A58-8A6E-7FF2A4E9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8969"/>
          <a:stretch/>
        </p:blipFill>
        <p:spPr>
          <a:xfrm>
            <a:off x="471330" y="1819309"/>
            <a:ext cx="11249340" cy="4037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0FD-45C8-4094-8B9C-E47ECADF66F4}"/>
              </a:ext>
            </a:extLst>
          </p:cNvPr>
          <p:cNvSpPr/>
          <p:nvPr/>
        </p:nvSpPr>
        <p:spPr>
          <a:xfrm>
            <a:off x="2743200" y="3074894"/>
            <a:ext cx="326315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11216-886A-4803-8B9F-7840E0927D53}"/>
              </a:ext>
            </a:extLst>
          </p:cNvPr>
          <p:cNvSpPr txBox="1"/>
          <p:nvPr/>
        </p:nvSpPr>
        <p:spPr>
          <a:xfrm>
            <a:off x="471330" y="5987542"/>
            <a:ext cx="9256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가입되어 있지 않은 번호라면 </a:t>
            </a:r>
            <a:r>
              <a:rPr lang="en-US" altLang="ko-KR" dirty="0"/>
              <a:t>“</a:t>
            </a:r>
            <a:r>
              <a:rPr lang="ko-KR" altLang="en-US" dirty="0"/>
              <a:t>번호</a:t>
            </a:r>
            <a:r>
              <a:rPr lang="en-US" altLang="ko-KR" dirty="0"/>
              <a:t>(10</a:t>
            </a:r>
            <a:r>
              <a:rPr lang="ko-KR" altLang="en-US" dirty="0"/>
              <a:t>자리</a:t>
            </a:r>
            <a:r>
              <a:rPr lang="en-US" altLang="ko-KR" dirty="0"/>
              <a:t>)</a:t>
            </a:r>
            <a:r>
              <a:rPr lang="ko-KR" altLang="en-US" dirty="0"/>
              <a:t>을 다시 입력해주세요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064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dirty="0"/>
              <a:t>개인</a:t>
            </a: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D3494DA-D934-427E-BE83-89DB1A96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9697" r="15491" b="23151"/>
          <a:stretch/>
        </p:blipFill>
        <p:spPr>
          <a:xfrm>
            <a:off x="2608151" y="1741055"/>
            <a:ext cx="7481455" cy="51169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B756C9-F8E0-483A-AA33-8D6BA65397C2}"/>
              </a:ext>
            </a:extLst>
          </p:cNvPr>
          <p:cNvSpPr/>
          <p:nvPr/>
        </p:nvSpPr>
        <p:spPr>
          <a:xfrm>
            <a:off x="4605064" y="2391906"/>
            <a:ext cx="3403153" cy="5486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A09AA-C259-465C-A5A0-98B29C9FAC51}"/>
              </a:ext>
            </a:extLst>
          </p:cNvPr>
          <p:cNvSpPr/>
          <p:nvPr/>
        </p:nvSpPr>
        <p:spPr>
          <a:xfrm>
            <a:off x="4560181" y="2349066"/>
            <a:ext cx="3573164" cy="43721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3CEF41-7F71-4CD4-86E4-E53735A41885}"/>
              </a:ext>
            </a:extLst>
          </p:cNvPr>
          <p:cNvSpPr/>
          <p:nvPr/>
        </p:nvSpPr>
        <p:spPr>
          <a:xfrm>
            <a:off x="4631190" y="3028253"/>
            <a:ext cx="3403153" cy="36929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1832A-C50B-488B-AF42-76FD06D0FD0A}"/>
              </a:ext>
            </a:extLst>
          </p:cNvPr>
          <p:cNvSpPr/>
          <p:nvPr/>
        </p:nvSpPr>
        <p:spPr>
          <a:xfrm>
            <a:off x="4748461" y="6284881"/>
            <a:ext cx="3009753" cy="3634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52889-4790-4424-B6EA-1035F424A76A}"/>
              </a:ext>
            </a:extLst>
          </p:cNvPr>
          <p:cNvSpPr/>
          <p:nvPr/>
        </p:nvSpPr>
        <p:spPr>
          <a:xfrm>
            <a:off x="7014378" y="3540557"/>
            <a:ext cx="796833" cy="37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30C5A8-9CE4-4654-A898-21BC5301E90D}"/>
              </a:ext>
            </a:extLst>
          </p:cNvPr>
          <p:cNvSpPr/>
          <p:nvPr/>
        </p:nvSpPr>
        <p:spPr>
          <a:xfrm>
            <a:off x="6961381" y="5761661"/>
            <a:ext cx="796833" cy="37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9AE8F-781A-4B18-9E0D-21F3314CB84C}"/>
              </a:ext>
            </a:extLst>
          </p:cNvPr>
          <p:cNvSpPr txBox="1"/>
          <p:nvPr/>
        </p:nvSpPr>
        <p:spPr>
          <a:xfrm>
            <a:off x="4233051" y="2349066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0DE75-FB4F-4D5D-AA84-E4203A2D6684}"/>
              </a:ext>
            </a:extLst>
          </p:cNvPr>
          <p:cNvSpPr txBox="1"/>
          <p:nvPr/>
        </p:nvSpPr>
        <p:spPr>
          <a:xfrm>
            <a:off x="4605064" y="2453776"/>
            <a:ext cx="31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EE5D6-EA07-4BEF-B62A-E30DF42356EC}"/>
              </a:ext>
            </a:extLst>
          </p:cNvPr>
          <p:cNvSpPr txBox="1"/>
          <p:nvPr/>
        </p:nvSpPr>
        <p:spPr>
          <a:xfrm>
            <a:off x="7740429" y="3378984"/>
            <a:ext cx="29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18792-D85C-4233-A51C-7F31F09BF1AB}"/>
              </a:ext>
            </a:extLst>
          </p:cNvPr>
          <p:cNvSpPr txBox="1"/>
          <p:nvPr/>
        </p:nvSpPr>
        <p:spPr>
          <a:xfrm>
            <a:off x="7707951" y="6285679"/>
            <a:ext cx="23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EF289-129F-40E5-9DF6-FD36D0758DB8}"/>
              </a:ext>
            </a:extLst>
          </p:cNvPr>
          <p:cNvSpPr txBox="1"/>
          <p:nvPr/>
        </p:nvSpPr>
        <p:spPr>
          <a:xfrm>
            <a:off x="7707951" y="5456198"/>
            <a:ext cx="3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09FC4-CC1B-4953-93E4-0C17F9F48790}"/>
              </a:ext>
            </a:extLst>
          </p:cNvPr>
          <p:cNvSpPr txBox="1"/>
          <p:nvPr/>
        </p:nvSpPr>
        <p:spPr>
          <a:xfrm>
            <a:off x="8177996" y="1672541"/>
            <a:ext cx="372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 </a:t>
            </a:r>
            <a:r>
              <a:rPr lang="ko-KR" altLang="en-US" dirty="0"/>
              <a:t>중복 체크</a:t>
            </a:r>
            <a:r>
              <a:rPr lang="en-US" altLang="ko-KR" dirty="0"/>
              <a:t>, </a:t>
            </a:r>
            <a:r>
              <a:rPr lang="ko-KR" altLang="en-US" dirty="0"/>
              <a:t>인증하기</a:t>
            </a:r>
            <a:r>
              <a:rPr lang="en-US" altLang="ko-KR" dirty="0"/>
              <a:t>, </a:t>
            </a:r>
            <a:r>
              <a:rPr lang="ko-KR" altLang="en-US" dirty="0"/>
              <a:t>가입하기 버튼 </a:t>
            </a:r>
            <a:r>
              <a:rPr lang="en-US" altLang="ko-KR" dirty="0"/>
              <a:t>-</a:t>
            </a:r>
            <a:r>
              <a:rPr lang="ko-KR" altLang="en-US" dirty="0"/>
              <a:t> 중복 체크와 인증하기 버튼을 눌러야만 가입하기 버튼이 활성화 되어 클릭이 가능함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7F48B-E472-4C89-AFB8-FD0973BC8017}"/>
              </a:ext>
            </a:extLst>
          </p:cNvPr>
          <p:cNvSpPr txBox="1"/>
          <p:nvPr/>
        </p:nvSpPr>
        <p:spPr>
          <a:xfrm>
            <a:off x="181339" y="2179252"/>
            <a:ext cx="416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. </a:t>
            </a:r>
            <a:r>
              <a:rPr lang="ko-KR" altLang="en-US" dirty="0"/>
              <a:t>모든 텍스트 창은 유효성검사를 치르며  조건에 만족하지 않을 경우 </a:t>
            </a:r>
            <a:r>
              <a:rPr lang="en-US" altLang="ko-KR" dirty="0"/>
              <a:t>alert </a:t>
            </a:r>
            <a:r>
              <a:rPr lang="ko-KR" altLang="en-US" dirty="0"/>
              <a:t>창이 나타나 경고를 한다 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926879-E053-4FD0-8823-418F4413247F}"/>
              </a:ext>
            </a:extLst>
          </p:cNvPr>
          <p:cNvSpPr txBox="1"/>
          <p:nvPr/>
        </p:nvSpPr>
        <p:spPr>
          <a:xfrm>
            <a:off x="181339" y="4908288"/>
            <a:ext cx="426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약관동의 영역 </a:t>
            </a:r>
            <a:r>
              <a:rPr lang="en-US" altLang="ko-KR" dirty="0"/>
              <a:t>-</a:t>
            </a:r>
            <a:r>
              <a:rPr lang="ko-KR" altLang="en-US" dirty="0"/>
              <a:t> 전체 동의를 클릭 시 모든 동의 버튼이 체크로 바뀐다 그리고 </a:t>
            </a:r>
            <a:r>
              <a:rPr lang="en-US" altLang="ko-KR" dirty="0"/>
              <a:t>&gt;</a:t>
            </a:r>
            <a:r>
              <a:rPr lang="ko-KR" altLang="en-US" dirty="0"/>
              <a:t>을 클릭하면 약관동의 창이 나타난다   </a:t>
            </a:r>
          </a:p>
        </p:txBody>
      </p:sp>
    </p:spTree>
    <p:extLst>
      <p:ext uri="{BB962C8B-B14F-4D97-AF65-F5344CB8AC3E}">
        <p14:creationId xmlns:p14="http://schemas.microsoft.com/office/powerpoint/2010/main" val="118211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dirty="0"/>
              <a:t>법인</a:t>
            </a: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F63BBC-1113-49DB-8018-71583656C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1713" r="12374" b="22521"/>
          <a:stretch/>
        </p:blipFill>
        <p:spPr>
          <a:xfrm>
            <a:off x="2044299" y="1636295"/>
            <a:ext cx="8103401" cy="52217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C803B9-4EE2-44C6-829C-24175D3B3E8B}"/>
              </a:ext>
            </a:extLst>
          </p:cNvPr>
          <p:cNvSpPr/>
          <p:nvPr/>
        </p:nvSpPr>
        <p:spPr>
          <a:xfrm>
            <a:off x="4415804" y="1690688"/>
            <a:ext cx="3565601" cy="51673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3DDD3-F1DD-4759-8C4C-2223910A6D49}"/>
              </a:ext>
            </a:extLst>
          </p:cNvPr>
          <p:cNvSpPr/>
          <p:nvPr/>
        </p:nvSpPr>
        <p:spPr>
          <a:xfrm>
            <a:off x="4568204" y="2160225"/>
            <a:ext cx="3147046" cy="452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74E0-5151-468D-AFBE-0F888E29386F}"/>
              </a:ext>
            </a:extLst>
          </p:cNvPr>
          <p:cNvSpPr/>
          <p:nvPr/>
        </p:nvSpPr>
        <p:spPr>
          <a:xfrm>
            <a:off x="6927755" y="2993261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0EB608-114F-4A62-91AE-6217A1DEE03B}"/>
              </a:ext>
            </a:extLst>
          </p:cNvPr>
          <p:cNvSpPr/>
          <p:nvPr/>
        </p:nvSpPr>
        <p:spPr>
          <a:xfrm>
            <a:off x="6927755" y="4141010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7CBDE3-A78B-4DD4-A69C-6F656C4D6449}"/>
              </a:ext>
            </a:extLst>
          </p:cNvPr>
          <p:cNvSpPr/>
          <p:nvPr/>
        </p:nvSpPr>
        <p:spPr>
          <a:xfrm>
            <a:off x="6907761" y="4901570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97521-8BF8-4983-851C-F0483FA8F069}"/>
              </a:ext>
            </a:extLst>
          </p:cNvPr>
          <p:cNvSpPr/>
          <p:nvPr/>
        </p:nvSpPr>
        <p:spPr>
          <a:xfrm>
            <a:off x="4628217" y="6431849"/>
            <a:ext cx="2935100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AD77-D89D-44D9-BCC8-83EE43549694}"/>
              </a:ext>
            </a:extLst>
          </p:cNvPr>
          <p:cNvSpPr txBox="1"/>
          <p:nvPr/>
        </p:nvSpPr>
        <p:spPr>
          <a:xfrm>
            <a:off x="4062006" y="1599638"/>
            <a:ext cx="28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2A4AF-47F7-4945-A270-0C9CF769D27A}"/>
              </a:ext>
            </a:extLst>
          </p:cNvPr>
          <p:cNvSpPr/>
          <p:nvPr/>
        </p:nvSpPr>
        <p:spPr>
          <a:xfrm>
            <a:off x="7673017" y="2122858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032E4-DC48-4810-85C0-EE58C535AC1A}"/>
              </a:ext>
            </a:extLst>
          </p:cNvPr>
          <p:cNvSpPr/>
          <p:nvPr/>
        </p:nvSpPr>
        <p:spPr>
          <a:xfrm>
            <a:off x="7616405" y="3522624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B7B5CC-1653-40C4-A6E2-20D259D1CB9C}"/>
              </a:ext>
            </a:extLst>
          </p:cNvPr>
          <p:cNvSpPr/>
          <p:nvPr/>
        </p:nvSpPr>
        <p:spPr>
          <a:xfrm>
            <a:off x="7649551" y="4349626"/>
            <a:ext cx="37542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DF699A-618C-47DF-97DC-4D7F45EC09F8}"/>
              </a:ext>
            </a:extLst>
          </p:cNvPr>
          <p:cNvSpPr/>
          <p:nvPr/>
        </p:nvSpPr>
        <p:spPr>
          <a:xfrm>
            <a:off x="7673017" y="4806648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9A6B58-60F5-4E36-8FF7-48BC611E07D6}"/>
              </a:ext>
            </a:extLst>
          </p:cNvPr>
          <p:cNvSpPr/>
          <p:nvPr/>
        </p:nvSpPr>
        <p:spPr>
          <a:xfrm>
            <a:off x="7563784" y="6335567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D4DB08-879C-41BC-B774-45FE7D0A9402}"/>
              </a:ext>
            </a:extLst>
          </p:cNvPr>
          <p:cNvSpPr txBox="1"/>
          <p:nvPr/>
        </p:nvSpPr>
        <p:spPr>
          <a:xfrm>
            <a:off x="378823" y="1861248"/>
            <a:ext cx="34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개인회원과 마찬가지로 유효성검사를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91D306-6A19-4796-87B2-7C6637340289}"/>
              </a:ext>
            </a:extLst>
          </p:cNvPr>
          <p:cNvSpPr txBox="1"/>
          <p:nvPr/>
        </p:nvSpPr>
        <p:spPr>
          <a:xfrm>
            <a:off x="323088" y="4260488"/>
            <a:ext cx="356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약관동의 영역이며 전체동의글씨나 체크박스를 누를 시 체크 표시로 바뀌게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80AB4-0E2E-4157-8B31-8DB5E3ACA6F0}"/>
              </a:ext>
            </a:extLst>
          </p:cNvPr>
          <p:cNvSpPr txBox="1"/>
          <p:nvPr/>
        </p:nvSpPr>
        <p:spPr>
          <a:xfrm>
            <a:off x="8263746" y="1771650"/>
            <a:ext cx="35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 err="1"/>
              <a:t>중복체크</a:t>
            </a:r>
            <a:r>
              <a:rPr lang="ko-KR" altLang="en-US" dirty="0"/>
              <a:t> 버튼 </a:t>
            </a:r>
            <a:r>
              <a:rPr lang="en-US" altLang="ko-KR" dirty="0"/>
              <a:t>2</a:t>
            </a:r>
            <a:r>
              <a:rPr lang="ko-KR" altLang="en-US" dirty="0"/>
              <a:t>개  인증하기 버튼 </a:t>
            </a:r>
            <a:r>
              <a:rPr lang="en-US" altLang="ko-KR" dirty="0"/>
              <a:t>, </a:t>
            </a:r>
            <a:r>
              <a:rPr lang="ko-KR" altLang="en-US" dirty="0"/>
              <a:t>가입하기 </a:t>
            </a:r>
            <a:endParaRPr lang="en-US" altLang="ko-KR" dirty="0"/>
          </a:p>
          <a:p>
            <a:r>
              <a:rPr lang="ko-KR" altLang="en-US" dirty="0" err="1"/>
              <a:t>중복체크와</a:t>
            </a:r>
            <a:r>
              <a:rPr lang="ko-KR" altLang="en-US" dirty="0"/>
              <a:t> 인증하기 버튼을 클릭 해야만 가입하기 버튼이 활성화 되어 클릭이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017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약관동의 </a:t>
            </a:r>
            <a:r>
              <a:rPr lang="ko-KR" altLang="en-US" sz="2400" dirty="0" err="1"/>
              <a:t>모달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A555F7D-478B-4EDD-96CC-E10F81FD6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5324" r="26904" b="43272"/>
          <a:stretch/>
        </p:blipFill>
        <p:spPr>
          <a:xfrm>
            <a:off x="2800085" y="1757546"/>
            <a:ext cx="6181992" cy="5100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775352-88C4-4315-863D-2812C5797CB8}"/>
              </a:ext>
            </a:extLst>
          </p:cNvPr>
          <p:cNvSpPr/>
          <p:nvPr/>
        </p:nvSpPr>
        <p:spPr>
          <a:xfrm>
            <a:off x="3276219" y="1757546"/>
            <a:ext cx="5165557" cy="51004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CE86-CA6C-403E-A023-7B59C8AC46AD}"/>
              </a:ext>
            </a:extLst>
          </p:cNvPr>
          <p:cNvSpPr txBox="1"/>
          <p:nvPr/>
        </p:nvSpPr>
        <p:spPr>
          <a:xfrm>
            <a:off x="2923852" y="161056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7226A8-57F4-4900-9D56-28AE3BEB13FC}"/>
              </a:ext>
            </a:extLst>
          </p:cNvPr>
          <p:cNvSpPr/>
          <p:nvPr/>
        </p:nvSpPr>
        <p:spPr>
          <a:xfrm>
            <a:off x="4525114" y="2065745"/>
            <a:ext cx="309423" cy="261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FBCA2-0EF4-46BB-8541-22B02CF7A835}"/>
              </a:ext>
            </a:extLst>
          </p:cNvPr>
          <p:cNvSpPr/>
          <p:nvPr/>
        </p:nvSpPr>
        <p:spPr>
          <a:xfrm>
            <a:off x="4144882" y="1872170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5E97F-E7E6-4CB9-9F1D-E3F7B4E69B38}"/>
              </a:ext>
            </a:extLst>
          </p:cNvPr>
          <p:cNvSpPr/>
          <p:nvPr/>
        </p:nvSpPr>
        <p:spPr>
          <a:xfrm>
            <a:off x="4520306" y="3415626"/>
            <a:ext cx="2702271" cy="2424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18D21-53F2-482F-9D6D-670D5FC27419}"/>
              </a:ext>
            </a:extLst>
          </p:cNvPr>
          <p:cNvSpPr/>
          <p:nvPr/>
        </p:nvSpPr>
        <p:spPr>
          <a:xfrm>
            <a:off x="4896472" y="6216543"/>
            <a:ext cx="19972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6A1D8-6796-471E-B093-C1F8D82882A7}"/>
              </a:ext>
            </a:extLst>
          </p:cNvPr>
          <p:cNvSpPr/>
          <p:nvPr/>
        </p:nvSpPr>
        <p:spPr>
          <a:xfrm>
            <a:off x="6179680" y="4465899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AFDB75-9426-4F2F-8EC0-CE2E8A4B5957}"/>
              </a:ext>
            </a:extLst>
          </p:cNvPr>
          <p:cNvSpPr/>
          <p:nvPr/>
        </p:nvSpPr>
        <p:spPr>
          <a:xfrm>
            <a:off x="4144882" y="3352182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4A4954-755D-4638-A8A8-167ACB9CD16B}"/>
              </a:ext>
            </a:extLst>
          </p:cNvPr>
          <p:cNvSpPr/>
          <p:nvPr/>
        </p:nvSpPr>
        <p:spPr>
          <a:xfrm>
            <a:off x="6888554" y="6222375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2ED7CC-BA93-4705-BD52-24E04458A19D}"/>
              </a:ext>
            </a:extLst>
          </p:cNvPr>
          <p:cNvSpPr/>
          <p:nvPr/>
        </p:nvSpPr>
        <p:spPr>
          <a:xfrm>
            <a:off x="6179680" y="44658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EF1A8-E7B4-47F6-A7DC-495E528B3371}"/>
              </a:ext>
            </a:extLst>
          </p:cNvPr>
          <p:cNvSpPr/>
          <p:nvPr/>
        </p:nvSpPr>
        <p:spPr>
          <a:xfrm>
            <a:off x="6645540" y="4345764"/>
            <a:ext cx="424536" cy="1946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6A890-6531-4A23-A2F9-49FD8F7F4613}"/>
              </a:ext>
            </a:extLst>
          </p:cNvPr>
          <p:cNvSpPr txBox="1"/>
          <p:nvPr/>
        </p:nvSpPr>
        <p:spPr>
          <a:xfrm>
            <a:off x="6924324" y="4107640"/>
            <a:ext cx="2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9E534-C01E-4B70-8114-25E2587886DA}"/>
              </a:ext>
            </a:extLst>
          </p:cNvPr>
          <p:cNvSpPr txBox="1"/>
          <p:nvPr/>
        </p:nvSpPr>
        <p:spPr>
          <a:xfrm>
            <a:off x="6315158" y="4132525"/>
            <a:ext cx="27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5C8DC-404C-427E-A87B-5E30FCFCA803}"/>
              </a:ext>
            </a:extLst>
          </p:cNvPr>
          <p:cNvSpPr txBox="1"/>
          <p:nvPr/>
        </p:nvSpPr>
        <p:spPr>
          <a:xfrm>
            <a:off x="97815" y="1773968"/>
            <a:ext cx="263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회원가입 페이지에서 약관동의 영역에서 </a:t>
            </a:r>
            <a:r>
              <a:rPr lang="en-US" altLang="ko-KR" dirty="0"/>
              <a:t>&gt;</a:t>
            </a:r>
            <a:r>
              <a:rPr lang="ko-KR" altLang="en-US" dirty="0"/>
              <a:t>를 클릭 시 </a:t>
            </a:r>
            <a:r>
              <a:rPr lang="ko-KR" altLang="en-US" dirty="0" err="1"/>
              <a:t>모달이</a:t>
            </a:r>
            <a:r>
              <a:rPr lang="ko-KR" altLang="en-US" dirty="0"/>
              <a:t> 출력됨</a:t>
            </a:r>
            <a:r>
              <a:rPr lang="en-US" altLang="ko-KR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880B9-FA53-4621-AC59-C2A3B780DEA8}"/>
              </a:ext>
            </a:extLst>
          </p:cNvPr>
          <p:cNvSpPr txBox="1"/>
          <p:nvPr/>
        </p:nvSpPr>
        <p:spPr>
          <a:xfrm>
            <a:off x="130896" y="4188899"/>
            <a:ext cx="260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모달</a:t>
            </a:r>
            <a:r>
              <a:rPr lang="ko-KR" altLang="en-US" dirty="0"/>
              <a:t> 닫기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0A192-9D50-48DF-9E60-4D79AEC4F298}"/>
              </a:ext>
            </a:extLst>
          </p:cNvPr>
          <p:cNvSpPr txBox="1"/>
          <p:nvPr/>
        </p:nvSpPr>
        <p:spPr>
          <a:xfrm>
            <a:off x="8982078" y="1522956"/>
            <a:ext cx="283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약관동의 체크 영역 </a:t>
            </a:r>
            <a:r>
              <a:rPr lang="en-US" altLang="ko-KR" dirty="0"/>
              <a:t>- </a:t>
            </a:r>
            <a:r>
              <a:rPr lang="ko-KR" altLang="en-US" dirty="0"/>
              <a:t>전체 동의를 체크 시 체크박스가 모두 체크됨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4DC28-EA2A-40CE-8400-E0E67AE2E4A6}"/>
              </a:ext>
            </a:extLst>
          </p:cNvPr>
          <p:cNvSpPr txBox="1"/>
          <p:nvPr/>
        </p:nvSpPr>
        <p:spPr>
          <a:xfrm>
            <a:off x="8982077" y="2741947"/>
            <a:ext cx="316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약관 동의 버튼 </a:t>
            </a:r>
            <a:r>
              <a:rPr lang="en-US" altLang="ko-KR" dirty="0"/>
              <a:t>-</a:t>
            </a:r>
            <a:r>
              <a:rPr lang="ko-KR" altLang="en-US" dirty="0"/>
              <a:t> 필수 체크 버튼을 체크 하거나 전체 동의 버튼을 체크해야 버튼이 활성화 되어 클릭이 가능하다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5B6984-01E4-48FF-8100-567C67A88180}"/>
              </a:ext>
            </a:extLst>
          </p:cNvPr>
          <p:cNvSpPr txBox="1"/>
          <p:nvPr/>
        </p:nvSpPr>
        <p:spPr>
          <a:xfrm>
            <a:off x="8982077" y="4514935"/>
            <a:ext cx="3133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내용 보기를 클릭하면 </a:t>
            </a:r>
            <a:r>
              <a:rPr lang="en-US" altLang="ko-KR" dirty="0"/>
              <a:t>ajax</a:t>
            </a:r>
            <a:r>
              <a:rPr lang="ko-KR" altLang="en-US" dirty="0"/>
              <a:t>로 약관 출력</a:t>
            </a:r>
            <a:endParaRPr lang="en-US" altLang="ko-KR" dirty="0"/>
          </a:p>
          <a:p>
            <a:r>
              <a:rPr lang="ko-KR" altLang="en-US" dirty="0"/>
              <a:t>내용 보기 버튼을 누르면 내용 닫기로 버튼 이름이 변경됨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 닫기에서 다시 누르면 내용 보기로 변경됨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042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710CF0-BEEC-4506-8B9B-4C4F786B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007" r="2987" b="34796"/>
          <a:stretch/>
        </p:blipFill>
        <p:spPr>
          <a:xfrm>
            <a:off x="378823" y="1653046"/>
            <a:ext cx="11741152" cy="32847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6A7B860-D277-4F0D-AB12-632E441E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회원가입 완료 페이지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FDC94-4826-4417-AA19-7FE241D39CAB}"/>
              </a:ext>
            </a:extLst>
          </p:cNvPr>
          <p:cNvSpPr txBox="1"/>
          <p:nvPr/>
        </p:nvSpPr>
        <p:spPr>
          <a:xfrm>
            <a:off x="546222" y="5532711"/>
            <a:ext cx="99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완료 시 이 화면으로 이동함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373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0F3BF9-990C-4AD1-B0BE-08B82372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8728"/>
          <a:stretch/>
        </p:blipFill>
        <p:spPr>
          <a:xfrm>
            <a:off x="1056003" y="1819309"/>
            <a:ext cx="10560803" cy="4769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D410DD-83C1-48F0-8C09-EBE8BD12819E}"/>
              </a:ext>
            </a:extLst>
          </p:cNvPr>
          <p:cNvSpPr/>
          <p:nvPr/>
        </p:nvSpPr>
        <p:spPr>
          <a:xfrm>
            <a:off x="3048000" y="3290047"/>
            <a:ext cx="2913529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BCFA0A-2CAD-4715-B6EB-1F386485A893}"/>
              </a:ext>
            </a:extLst>
          </p:cNvPr>
          <p:cNvSpPr/>
          <p:nvPr/>
        </p:nvSpPr>
        <p:spPr>
          <a:xfrm>
            <a:off x="2939033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70F09-622E-42F7-A95B-4AB78E3C419C}"/>
              </a:ext>
            </a:extLst>
          </p:cNvPr>
          <p:cNvSpPr/>
          <p:nvPr/>
        </p:nvSpPr>
        <p:spPr>
          <a:xfrm>
            <a:off x="2939033" y="4374772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AEAB1-02F0-4C26-8383-BB0AC7D11ECB}"/>
              </a:ext>
            </a:extLst>
          </p:cNvPr>
          <p:cNvSpPr/>
          <p:nvPr/>
        </p:nvSpPr>
        <p:spPr>
          <a:xfrm>
            <a:off x="7591715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8421F-163B-4CF8-9BEA-B0FFD1B3F1D6}"/>
              </a:ext>
            </a:extLst>
          </p:cNvPr>
          <p:cNvSpPr txBox="1"/>
          <p:nvPr/>
        </p:nvSpPr>
        <p:spPr>
          <a:xfrm rot="10800000" flipH="1" flipV="1">
            <a:off x="2553551" y="324195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AB0F-D9E9-47BF-BDA8-5DEB90B06CE3}"/>
              </a:ext>
            </a:extLst>
          </p:cNvPr>
          <p:cNvSpPr txBox="1"/>
          <p:nvPr/>
        </p:nvSpPr>
        <p:spPr>
          <a:xfrm rot="10800000" flipH="1" flipV="1">
            <a:off x="2499068" y="379776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6C7-E1BC-4CA2-AF3C-285FD3652D2D}"/>
              </a:ext>
            </a:extLst>
          </p:cNvPr>
          <p:cNvSpPr txBox="1"/>
          <p:nvPr/>
        </p:nvSpPr>
        <p:spPr>
          <a:xfrm rot="10800000" flipH="1" flipV="1">
            <a:off x="2526310" y="432098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F5A84-8894-4E01-92E1-FA79F476E86D}"/>
              </a:ext>
            </a:extLst>
          </p:cNvPr>
          <p:cNvSpPr txBox="1"/>
          <p:nvPr/>
        </p:nvSpPr>
        <p:spPr>
          <a:xfrm rot="10800000" flipH="1" flipV="1">
            <a:off x="7138997" y="379207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48838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522" y="3864693"/>
            <a:ext cx="10723418" cy="2096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8823" y="365126"/>
            <a:ext cx="11449000" cy="6929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공통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헤더로고</a:t>
            </a:r>
            <a:endParaRPr lang="en-US" altLang="ko-KR" sz="2400"/>
          </a:p>
        </p:txBody>
      </p:sp>
      <p:cxnSp>
        <p:nvCxnSpPr>
          <p:cNvPr id="5" name="직선 연결선 4"/>
          <p:cNvCxnSpPr/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내용 개체 틀 2"/>
          <p:cNvSpPr txBox="1"/>
          <p:nvPr/>
        </p:nvSpPr>
        <p:spPr>
          <a:xfrm>
            <a:off x="378823" y="3429000"/>
            <a:ext cx="9461984" cy="4381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/>
              <a:t>푸터로고</a:t>
            </a:r>
            <a:endParaRPr lang="en-US" altLang="ko-KR" sz="2400"/>
          </a:p>
        </p:txBody>
      </p:sp>
      <p:pic>
        <p:nvPicPr>
          <p:cNvPr id="6" name="그림 5" descr="그리기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6450" y="4125934"/>
            <a:ext cx="5423796" cy="1420291"/>
          </a:xfrm>
          <a:prstGeom prst="rect">
            <a:avLst/>
          </a:prstGeom>
        </p:spPr>
      </p:pic>
      <p:pic>
        <p:nvPicPr>
          <p:cNvPr id="12" name="그림 11" descr="음식, 표지판, 그리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6450" y="1840087"/>
            <a:ext cx="5430006" cy="1421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55467" y="1469393"/>
            <a:ext cx="6965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일반회원 또는 법인회원 선택이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2"/>
            </a:pPr>
            <a:r>
              <a:rPr lang="ko-KR" altLang="en-US" dirty="0"/>
              <a:t>  가입되어 있는 회원명을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회원명일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이름을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</a:t>
            </a:r>
            <a:r>
              <a:rPr lang="ko-KR" altLang="en-US" dirty="0" err="1"/>
              <a:t>이메일주소를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이메일일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이메일을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가입되어 있는 아이디를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아이디일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아이디를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모두 입력란에 맞게 기입하면 하단에 </a:t>
            </a:r>
            <a:endParaRPr lang="en-US" altLang="ko-KR" dirty="0"/>
          </a:p>
          <a:p>
            <a:r>
              <a:rPr lang="ko-KR" altLang="en-US" dirty="0"/>
              <a:t>이메일로 아이디 또는 임시비밀번호를 전송하였다는 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860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8628ED9-E551-4A58-8A6E-7FF2A4E9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8969"/>
          <a:stretch/>
        </p:blipFill>
        <p:spPr>
          <a:xfrm>
            <a:off x="471330" y="1819309"/>
            <a:ext cx="11249340" cy="4037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0FD-45C8-4094-8B9C-E47ECADF66F4}"/>
              </a:ext>
            </a:extLst>
          </p:cNvPr>
          <p:cNvSpPr/>
          <p:nvPr/>
        </p:nvSpPr>
        <p:spPr>
          <a:xfrm>
            <a:off x="2743200" y="3074894"/>
            <a:ext cx="326315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11216-886A-4803-8B9F-7840E0927D53}"/>
              </a:ext>
            </a:extLst>
          </p:cNvPr>
          <p:cNvSpPr txBox="1"/>
          <p:nvPr/>
        </p:nvSpPr>
        <p:spPr>
          <a:xfrm>
            <a:off x="471330" y="5987542"/>
            <a:ext cx="9256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가입되어 있지 않은 번호라면 </a:t>
            </a:r>
            <a:r>
              <a:rPr lang="en-US" altLang="ko-KR" dirty="0"/>
              <a:t>“</a:t>
            </a:r>
            <a:r>
              <a:rPr lang="ko-KR" altLang="en-US" dirty="0"/>
              <a:t>번호</a:t>
            </a:r>
            <a:r>
              <a:rPr lang="en-US" altLang="ko-KR" dirty="0"/>
              <a:t>(10</a:t>
            </a:r>
            <a:r>
              <a:rPr lang="ko-KR" altLang="en-US" dirty="0"/>
              <a:t>자리</a:t>
            </a:r>
            <a:r>
              <a:rPr lang="en-US" altLang="ko-KR" dirty="0"/>
              <a:t>)</a:t>
            </a:r>
            <a:r>
              <a:rPr lang="ko-KR" altLang="en-US" dirty="0"/>
              <a:t>을 다시 입력해주세요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28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개인회원</a:t>
            </a:r>
            <a:endParaRPr lang="en-US" altLang="ko-KR" dirty="0"/>
          </a:p>
          <a:p>
            <a:pPr lvl="1"/>
            <a:r>
              <a:rPr lang="ko-KR" altLang="en-US" dirty="0"/>
              <a:t>회원정보수정</a:t>
            </a:r>
            <a:endParaRPr lang="en-US" altLang="ko-KR" dirty="0"/>
          </a:p>
          <a:p>
            <a:pPr lvl="1"/>
            <a:r>
              <a:rPr lang="ko-KR" altLang="en-US" dirty="0"/>
              <a:t>후원목록</a:t>
            </a:r>
            <a:endParaRPr lang="en-US" altLang="ko-KR" dirty="0"/>
          </a:p>
          <a:p>
            <a:pPr lvl="1"/>
            <a:r>
              <a:rPr lang="ko-KR" altLang="en-US" dirty="0"/>
              <a:t>위시리스트</a:t>
            </a:r>
            <a:endParaRPr lang="en-US" altLang="ko-KR" dirty="0"/>
          </a:p>
          <a:p>
            <a:r>
              <a:rPr lang="ko-KR" altLang="en-US" dirty="0"/>
              <a:t>법인회원</a:t>
            </a:r>
            <a:endParaRPr lang="en-US" altLang="ko-KR" dirty="0"/>
          </a:p>
          <a:p>
            <a:pPr lvl="1"/>
            <a:r>
              <a:rPr lang="ko-KR" altLang="en-US" dirty="0"/>
              <a:t>회원정보수정</a:t>
            </a:r>
            <a:endParaRPr lang="en-US" altLang="ko-KR" dirty="0"/>
          </a:p>
          <a:p>
            <a:pPr lvl="1"/>
            <a:r>
              <a:rPr lang="ko-KR" altLang="en-US" dirty="0"/>
              <a:t>후원목록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13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77C5FC6B-1369-4071-8C0D-E7657D1E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6" b="23717"/>
          <a:stretch/>
        </p:blipFill>
        <p:spPr>
          <a:xfrm>
            <a:off x="786063" y="1865295"/>
            <a:ext cx="10582227" cy="4744045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3FAA7E-D6F7-4047-9B92-B2EF6C98BF10}"/>
              </a:ext>
            </a:extLst>
          </p:cNvPr>
          <p:cNvSpPr/>
          <p:nvPr/>
        </p:nvSpPr>
        <p:spPr>
          <a:xfrm>
            <a:off x="7566620" y="2881594"/>
            <a:ext cx="3693762" cy="101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 : </a:t>
            </a:r>
            <a:r>
              <a:rPr lang="ko-KR" altLang="en-US" dirty="0">
                <a:solidFill>
                  <a:schemeClr val="tx1"/>
                </a:solidFill>
              </a:rPr>
              <a:t>비밀번호 변경 클릭 시 이벤트가 발생하며 따로 비밀번호 변경 창이 나온다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D1803-8EFF-4533-A15B-12B2CA386F2A}"/>
              </a:ext>
            </a:extLst>
          </p:cNvPr>
          <p:cNvSpPr/>
          <p:nvPr/>
        </p:nvSpPr>
        <p:spPr>
          <a:xfrm>
            <a:off x="1320800" y="1865296"/>
            <a:ext cx="9220199" cy="3826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DA4BA-3922-4C74-BD0A-B2172603CFC4}"/>
              </a:ext>
            </a:extLst>
          </p:cNvPr>
          <p:cNvSpPr txBox="1"/>
          <p:nvPr/>
        </p:nvSpPr>
        <p:spPr>
          <a:xfrm>
            <a:off x="3213100" y="1506022"/>
            <a:ext cx="593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				</a:t>
            </a:r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B         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 </a:t>
            </a:r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8FD60-3A81-4075-A1BC-7EE1A3F01239}"/>
              </a:ext>
            </a:extLst>
          </p:cNvPr>
          <p:cNvSpPr txBox="1"/>
          <p:nvPr/>
        </p:nvSpPr>
        <p:spPr>
          <a:xfrm>
            <a:off x="644861" y="2908300"/>
            <a:ext cx="245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A,B,C :  </a:t>
            </a:r>
            <a:r>
              <a:rPr lang="ko-KR" altLang="en-US" dirty="0"/>
              <a:t>메뉴 탭 </a:t>
            </a:r>
            <a:r>
              <a:rPr lang="en-US" altLang="ko-KR" dirty="0"/>
              <a:t>- </a:t>
            </a:r>
            <a:r>
              <a:rPr lang="ko-KR" altLang="en-US" dirty="0"/>
              <a:t>이며 메뉴 창에  클릭 시 각 페이지로 이동함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A5C3D-1B7C-495D-B47A-EF5563929B48}"/>
              </a:ext>
            </a:extLst>
          </p:cNvPr>
          <p:cNvSpPr/>
          <p:nvPr/>
        </p:nvSpPr>
        <p:spPr>
          <a:xfrm>
            <a:off x="6047874" y="3971441"/>
            <a:ext cx="952501" cy="3826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42CA0-B067-4B9B-A43E-BA65E39C9C02}"/>
              </a:ext>
            </a:extLst>
          </p:cNvPr>
          <p:cNvSpPr txBox="1"/>
          <p:nvPr/>
        </p:nvSpPr>
        <p:spPr>
          <a:xfrm>
            <a:off x="6244394" y="3542658"/>
            <a:ext cx="48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8F4226-CC02-4FE9-A6C0-D917B64B9578}"/>
              </a:ext>
            </a:extLst>
          </p:cNvPr>
          <p:cNvSpPr/>
          <p:nvPr/>
        </p:nvSpPr>
        <p:spPr>
          <a:xfrm>
            <a:off x="3240002" y="2936302"/>
            <a:ext cx="4254500" cy="35565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3A270-9626-42E9-842B-0A205E4DEFFA}"/>
              </a:ext>
            </a:extLst>
          </p:cNvPr>
          <p:cNvSpPr txBox="1"/>
          <p:nvPr/>
        </p:nvSpPr>
        <p:spPr>
          <a:xfrm>
            <a:off x="7672838" y="4447213"/>
            <a:ext cx="43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로그인하고 마이 페이지에 들어오면 텍스트 창에 보이는 정보들이 출력되고 수정하고 싶은 정보가 있으면 수정하고 수정버튼을 누르면 </a:t>
            </a:r>
            <a:r>
              <a:rPr lang="ko-KR" altLang="en-US" dirty="0" err="1"/>
              <a:t>수정이된다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CE8A6-036A-4971-A94D-AAAE9108AE4F}"/>
              </a:ext>
            </a:extLst>
          </p:cNvPr>
          <p:cNvSpPr txBox="1"/>
          <p:nvPr/>
        </p:nvSpPr>
        <p:spPr>
          <a:xfrm>
            <a:off x="3131737" y="2413083"/>
            <a:ext cx="43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ABE507C-0E4B-45EE-BD4F-AB7288D9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F3806AC-BAE6-4BAA-8AD1-2B99061C82B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2F944A5-2220-46B8-B9E9-FFFAE6CF68B5}"/>
              </a:ext>
            </a:extLst>
          </p:cNvPr>
          <p:cNvSpPr txBox="1">
            <a:spLocks/>
          </p:cNvSpPr>
          <p:nvPr/>
        </p:nvSpPr>
        <p:spPr>
          <a:xfrm>
            <a:off x="378823" y="131934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내 정보</a:t>
            </a:r>
            <a:r>
              <a:rPr lang="en-US" altLang="ko-KR" sz="2400" dirty="0"/>
              <a:t>(</a:t>
            </a:r>
            <a:r>
              <a:rPr lang="ko-KR" altLang="en-US" sz="2400" dirty="0"/>
              <a:t>개인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971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비밀번호 변경 창 </a:t>
            </a:r>
            <a:r>
              <a:rPr lang="en-US" altLang="ko-KR" sz="2400" dirty="0"/>
              <a:t>(</a:t>
            </a:r>
            <a:r>
              <a:rPr lang="ko-KR" altLang="en-US" sz="2400" dirty="0"/>
              <a:t>개인</a:t>
            </a:r>
            <a:r>
              <a:rPr lang="en-US" altLang="ko-KR" sz="2400" dirty="0"/>
              <a:t>, </a:t>
            </a:r>
            <a:r>
              <a:rPr lang="ko-KR" altLang="en-US" sz="2400" dirty="0"/>
              <a:t>법인</a:t>
            </a:r>
            <a:r>
              <a:rPr lang="en-US" altLang="ko-KR" sz="2400" dirty="0"/>
              <a:t>)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1A52CCA7-9331-4D27-BD5F-4943E5723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55" y="1970178"/>
            <a:ext cx="2827933" cy="40671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AC84E9-B277-4895-9ECC-6111A27BFDBE}"/>
              </a:ext>
            </a:extLst>
          </p:cNvPr>
          <p:cNvSpPr/>
          <p:nvPr/>
        </p:nvSpPr>
        <p:spPr>
          <a:xfrm>
            <a:off x="4502553" y="1936891"/>
            <a:ext cx="3208836" cy="4067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F6795-12EF-424D-93DF-3BA8C753EBA3}"/>
              </a:ext>
            </a:extLst>
          </p:cNvPr>
          <p:cNvSpPr txBox="1"/>
          <p:nvPr/>
        </p:nvSpPr>
        <p:spPr>
          <a:xfrm>
            <a:off x="4917431" y="1967705"/>
            <a:ext cx="52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B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040C1C-0125-46A1-BC6C-4F2A0CDB5345}"/>
              </a:ext>
            </a:extLst>
          </p:cNvPr>
          <p:cNvSpPr/>
          <p:nvPr/>
        </p:nvSpPr>
        <p:spPr>
          <a:xfrm>
            <a:off x="4131319" y="1706095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A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CF42C0-CCF5-40A7-84BE-2DD48B1CC9EA}"/>
              </a:ext>
            </a:extLst>
          </p:cNvPr>
          <p:cNvSpPr/>
          <p:nvPr/>
        </p:nvSpPr>
        <p:spPr>
          <a:xfrm>
            <a:off x="7156781" y="3847279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6FF5D7-AA3B-46BC-9E61-B80D91FEF8B5}"/>
              </a:ext>
            </a:extLst>
          </p:cNvPr>
          <p:cNvSpPr/>
          <p:nvPr/>
        </p:nvSpPr>
        <p:spPr>
          <a:xfrm>
            <a:off x="7166162" y="4433170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D874E6-5968-4AA9-B27B-C41A92E6C1E2}"/>
              </a:ext>
            </a:extLst>
          </p:cNvPr>
          <p:cNvSpPr/>
          <p:nvPr/>
        </p:nvSpPr>
        <p:spPr>
          <a:xfrm>
            <a:off x="7117797" y="3077856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2E6454-3514-4B8B-B3A7-220A0EE686CF}"/>
              </a:ext>
            </a:extLst>
          </p:cNvPr>
          <p:cNvSpPr/>
          <p:nvPr/>
        </p:nvSpPr>
        <p:spPr>
          <a:xfrm>
            <a:off x="7330142" y="5234643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8E9648-0E1A-43E4-A548-502F159F9369}"/>
              </a:ext>
            </a:extLst>
          </p:cNvPr>
          <p:cNvSpPr/>
          <p:nvPr/>
        </p:nvSpPr>
        <p:spPr>
          <a:xfrm>
            <a:off x="4917431" y="4816900"/>
            <a:ext cx="1653186" cy="23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90FBC3-83CA-460D-8BD9-8C5FD7FDF2D0}"/>
              </a:ext>
            </a:extLst>
          </p:cNvPr>
          <p:cNvSpPr/>
          <p:nvPr/>
        </p:nvSpPr>
        <p:spPr>
          <a:xfrm>
            <a:off x="4565862" y="4674503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D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8E67B-9C80-4CF9-B0C2-4B6D29C5DBA7}"/>
              </a:ext>
            </a:extLst>
          </p:cNvPr>
          <p:cNvSpPr/>
          <p:nvPr/>
        </p:nvSpPr>
        <p:spPr>
          <a:xfrm>
            <a:off x="4925256" y="5278582"/>
            <a:ext cx="2380253" cy="5232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660650-BF51-430B-AD59-CCA15E4B1549}"/>
              </a:ext>
            </a:extLst>
          </p:cNvPr>
          <p:cNvSpPr txBox="1"/>
          <p:nvPr/>
        </p:nvSpPr>
        <p:spPr>
          <a:xfrm>
            <a:off x="653143" y="1936891"/>
            <a:ext cx="2429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비밀번호 변경 창이다</a:t>
            </a:r>
            <a:r>
              <a:rPr lang="en-US" altLang="ko-KR" dirty="0"/>
              <a:t>. </a:t>
            </a:r>
            <a:r>
              <a:rPr lang="ko-KR" altLang="en-US" dirty="0"/>
              <a:t>마이 페이지의 비밀번호 변경 여부 버튼을 클릭 시 비밀번호 변경 창이 뜨도록 이벤트를 설정하였다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B55FE-3123-4E1D-BBF0-7F3AE2B17D11}"/>
              </a:ext>
            </a:extLst>
          </p:cNvPr>
          <p:cNvSpPr txBox="1"/>
          <p:nvPr/>
        </p:nvSpPr>
        <p:spPr>
          <a:xfrm>
            <a:off x="600891" y="4232366"/>
            <a:ext cx="256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X</a:t>
            </a:r>
            <a:r>
              <a:rPr lang="ko-KR" altLang="en-US" dirty="0"/>
              <a:t>를 클릭 시 창이 종료된다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555BE-839D-4442-8E6C-5E1DA4CDBB3F}"/>
              </a:ext>
            </a:extLst>
          </p:cNvPr>
          <p:cNvSpPr txBox="1"/>
          <p:nvPr/>
        </p:nvSpPr>
        <p:spPr>
          <a:xfrm>
            <a:off x="8151977" y="1761442"/>
            <a:ext cx="3630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. </a:t>
            </a:r>
            <a:r>
              <a:rPr lang="ko-KR" altLang="en-US" dirty="0"/>
              <a:t>현재비밀번호 </a:t>
            </a:r>
            <a:r>
              <a:rPr lang="en-US" altLang="ko-KR" dirty="0"/>
              <a:t>, </a:t>
            </a:r>
            <a:r>
              <a:rPr lang="ko-KR" altLang="en-US" dirty="0"/>
              <a:t>비밀번호 변경 </a:t>
            </a:r>
            <a:r>
              <a:rPr lang="en-US" altLang="ko-KR" dirty="0"/>
              <a:t>, </a:t>
            </a:r>
            <a:r>
              <a:rPr lang="ko-KR" altLang="en-US" dirty="0"/>
              <a:t>비밀번호 변경 확인 텍스트 창이다 </a:t>
            </a:r>
            <a:r>
              <a:rPr lang="en-US" altLang="ko-KR" dirty="0"/>
              <a:t>. </a:t>
            </a:r>
            <a:r>
              <a:rPr lang="ko-KR" altLang="en-US" dirty="0"/>
              <a:t>비밀번호를 변경하기 위해 입력해야 할 필수 요소들이며 </a:t>
            </a:r>
            <a:endParaRPr lang="en-US" altLang="ko-KR" dirty="0"/>
          </a:p>
          <a:p>
            <a:r>
              <a:rPr lang="ko-KR" altLang="en-US" dirty="0"/>
              <a:t>비밀번호 변경과 비밀번호 변경 확인 텍스트 창에 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자리 이상 특수기호 숫자 영문자를 혼합해서 입력해야하는 유효성검사를 설정하였다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D.</a:t>
            </a:r>
            <a:r>
              <a:rPr lang="ko-KR" altLang="en-US" dirty="0"/>
              <a:t>변경텍스트와 변경 확인 텍스트가 일치하면 비밀번호가 일치 합니다 라는 텍스트가 생긴다 불 일치 시 비밀 번호가 일치하지 않습니다</a:t>
            </a:r>
            <a:r>
              <a:rPr lang="en-US" altLang="ko-KR" dirty="0"/>
              <a:t>.</a:t>
            </a:r>
            <a:r>
              <a:rPr lang="ko-KR" altLang="en-US" dirty="0"/>
              <a:t> 라는 붉은 문구가 생긴다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6377E-75C2-4820-85EA-E508B008B252}"/>
              </a:ext>
            </a:extLst>
          </p:cNvPr>
          <p:cNvSpPr txBox="1"/>
          <p:nvPr/>
        </p:nvSpPr>
        <p:spPr>
          <a:xfrm>
            <a:off x="653143" y="5197723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비밀번호가 변경된다 </a:t>
            </a:r>
          </a:p>
        </p:txBody>
      </p:sp>
    </p:spTree>
    <p:extLst>
      <p:ext uri="{BB962C8B-B14F-4D97-AF65-F5344CB8AC3E}">
        <p14:creationId xmlns:p14="http://schemas.microsoft.com/office/powerpoint/2010/main" val="2791151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8D7B6188-221A-4727-A5C6-542D9D866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20902"/>
          <a:stretch/>
        </p:blipFill>
        <p:spPr>
          <a:xfrm>
            <a:off x="971550" y="1575885"/>
            <a:ext cx="10515599" cy="5293894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C7AA6B-AD68-4775-812B-D5F973BE4983}"/>
              </a:ext>
            </a:extLst>
          </p:cNvPr>
          <p:cNvSpPr/>
          <p:nvPr/>
        </p:nvSpPr>
        <p:spPr>
          <a:xfrm>
            <a:off x="3048000" y="2924090"/>
            <a:ext cx="6368716" cy="1876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B5483-ED60-469E-B511-BDFC70E0047D}"/>
              </a:ext>
            </a:extLst>
          </p:cNvPr>
          <p:cNvSpPr txBox="1"/>
          <p:nvPr/>
        </p:nvSpPr>
        <p:spPr>
          <a:xfrm>
            <a:off x="0" y="2679700"/>
            <a:ext cx="2959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자신이 후원한 </a:t>
            </a:r>
            <a:r>
              <a:rPr lang="ko-KR" altLang="en-US" dirty="0" err="1"/>
              <a:t>펀딩</a:t>
            </a:r>
            <a:r>
              <a:rPr lang="ko-KR" altLang="en-US" dirty="0"/>
              <a:t> 프로젝트가 제목 설명 후원 금액 후원 날짜 달성도 남은 기간이 보이는 창이다</a:t>
            </a:r>
            <a:r>
              <a:rPr lang="en-US" altLang="ko-KR" dirty="0"/>
              <a:t>.  </a:t>
            </a:r>
            <a:r>
              <a:rPr lang="ko-KR" altLang="en-US" dirty="0"/>
              <a:t>디자인은 </a:t>
            </a:r>
            <a:r>
              <a:rPr lang="ko-KR" altLang="en-US" dirty="0" err="1"/>
              <a:t>테일윈드</a:t>
            </a:r>
            <a:r>
              <a:rPr lang="en-US" altLang="ko-KR" dirty="0"/>
              <a:t>CSS</a:t>
            </a:r>
            <a:r>
              <a:rPr lang="ko-KR" altLang="en-US" dirty="0"/>
              <a:t>의 </a:t>
            </a:r>
            <a:r>
              <a:rPr lang="ko-KR" altLang="en-US" dirty="0" err="1"/>
              <a:t>카드폼을</a:t>
            </a:r>
            <a:r>
              <a:rPr lang="ko-KR" altLang="en-US" dirty="0"/>
              <a:t> 기반으로 만들어졌다 </a:t>
            </a:r>
            <a:endParaRPr lang="en-US" altLang="ko-KR" dirty="0"/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3C32-1AF3-4960-B91E-0EDAA9854921}"/>
              </a:ext>
            </a:extLst>
          </p:cNvPr>
          <p:cNvSpPr txBox="1"/>
          <p:nvPr/>
        </p:nvSpPr>
        <p:spPr>
          <a:xfrm>
            <a:off x="3111500" y="2734747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D107D88-4C69-4036-BEBB-5480F1AC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BE71EC9-0BE6-4FF7-856E-A329A328EC97}"/>
              </a:ext>
            </a:extLst>
          </p:cNvPr>
          <p:cNvSpPr txBox="1">
            <a:spLocks/>
          </p:cNvSpPr>
          <p:nvPr/>
        </p:nvSpPr>
        <p:spPr>
          <a:xfrm>
            <a:off x="378823" y="131934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후원목록</a:t>
            </a:r>
            <a:endParaRPr lang="en-US" altLang="ko-KR" sz="24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3062E9-8BC9-40EE-828C-44F757837484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152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개인회원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위시리스트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038DBFB-F0A4-47A1-9739-36BFF03E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0000"/>
          <a:stretch/>
        </p:blipFill>
        <p:spPr>
          <a:xfrm>
            <a:off x="378823" y="1757546"/>
            <a:ext cx="11325172" cy="3911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5A1AD8-868E-48B9-80BB-A75621DE345A}"/>
              </a:ext>
            </a:extLst>
          </p:cNvPr>
          <p:cNvSpPr/>
          <p:nvPr/>
        </p:nvSpPr>
        <p:spPr>
          <a:xfrm>
            <a:off x="1475875" y="2983832"/>
            <a:ext cx="9304420" cy="26854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628272-CCB2-46AD-AAA2-E4DCA818AB83}"/>
              </a:ext>
            </a:extLst>
          </p:cNvPr>
          <p:cNvSpPr/>
          <p:nvPr/>
        </p:nvSpPr>
        <p:spPr>
          <a:xfrm>
            <a:off x="1537789" y="3127440"/>
            <a:ext cx="2075849" cy="13302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B7807C-0A1C-4E88-8892-2D443F393E38}"/>
              </a:ext>
            </a:extLst>
          </p:cNvPr>
          <p:cNvSpPr/>
          <p:nvPr/>
        </p:nvSpPr>
        <p:spPr>
          <a:xfrm>
            <a:off x="1537788" y="4544742"/>
            <a:ext cx="2075849" cy="5187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1E177B-F546-423D-9A00-6561F63DEA84}"/>
              </a:ext>
            </a:extLst>
          </p:cNvPr>
          <p:cNvSpPr/>
          <p:nvPr/>
        </p:nvSpPr>
        <p:spPr>
          <a:xfrm>
            <a:off x="1537788" y="5150533"/>
            <a:ext cx="2075849" cy="5187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93941-44E4-4AF7-B568-CA2667E59CDF}"/>
              </a:ext>
            </a:extLst>
          </p:cNvPr>
          <p:cNvSpPr txBox="1"/>
          <p:nvPr/>
        </p:nvSpPr>
        <p:spPr>
          <a:xfrm>
            <a:off x="1024917" y="2752349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D51C7-3286-4A45-A69D-B4244E06D62E}"/>
              </a:ext>
            </a:extLst>
          </p:cNvPr>
          <p:cNvSpPr txBox="1"/>
          <p:nvPr/>
        </p:nvSpPr>
        <p:spPr>
          <a:xfrm>
            <a:off x="3584793" y="3013959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EF062-21DE-408B-B9A2-EECAF1CB1DEC}"/>
              </a:ext>
            </a:extLst>
          </p:cNvPr>
          <p:cNvSpPr txBox="1"/>
          <p:nvPr/>
        </p:nvSpPr>
        <p:spPr>
          <a:xfrm>
            <a:off x="3573900" y="4412114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45545-684A-4336-A86C-CB978EDBB524}"/>
              </a:ext>
            </a:extLst>
          </p:cNvPr>
          <p:cNvSpPr txBox="1"/>
          <p:nvPr/>
        </p:nvSpPr>
        <p:spPr>
          <a:xfrm>
            <a:off x="3573900" y="5022376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741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개인회원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위시리스트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987DD-A7B2-44A5-AB6C-1DB27ECBED31}"/>
              </a:ext>
            </a:extLst>
          </p:cNvPr>
          <p:cNvSpPr txBox="1"/>
          <p:nvPr/>
        </p:nvSpPr>
        <p:spPr>
          <a:xfrm>
            <a:off x="393469" y="1945257"/>
            <a:ext cx="11434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후원하고 싶은 캠페인이 있으면 위시리스트에 담아 뒀다가 확인하고 후원을 하는 페이지</a:t>
            </a:r>
            <a:endParaRPr lang="en-US" altLang="ko-KR" dirty="0"/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한 줄에 캠페인 </a:t>
            </a:r>
            <a:r>
              <a:rPr lang="en-US" altLang="ko-KR" dirty="0"/>
              <a:t>4</a:t>
            </a:r>
            <a:r>
              <a:rPr lang="ko-KR" altLang="en-US" dirty="0"/>
              <a:t>개씩 보이게 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캠페인 메인 사진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달성도</a:t>
            </a:r>
            <a:r>
              <a:rPr lang="en-US" altLang="ko-KR" dirty="0"/>
              <a:t>,</a:t>
            </a:r>
            <a:r>
              <a:rPr lang="ko-KR" altLang="en-US" dirty="0"/>
              <a:t> 남은 기간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9476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법인회원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법인 정보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F8059BB-D1C5-4C17-80A3-ED1025F4A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 t="9455" r="6178" b="22667"/>
          <a:stretch/>
        </p:blipFill>
        <p:spPr>
          <a:xfrm>
            <a:off x="1351255" y="1757546"/>
            <a:ext cx="9489489" cy="49757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73FF81-05B7-45A9-AC41-CD22C4F49A4B}"/>
              </a:ext>
            </a:extLst>
          </p:cNvPr>
          <p:cNvSpPr/>
          <p:nvPr/>
        </p:nvSpPr>
        <p:spPr>
          <a:xfrm>
            <a:off x="1657349" y="1847223"/>
            <a:ext cx="8914397" cy="3485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E91F11-F7E7-42D5-A8B1-E1BCD07A624C}"/>
              </a:ext>
            </a:extLst>
          </p:cNvPr>
          <p:cNvSpPr/>
          <p:nvPr/>
        </p:nvSpPr>
        <p:spPr>
          <a:xfrm>
            <a:off x="2895600" y="2882899"/>
            <a:ext cx="4467726" cy="38504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EA174-E775-4B72-A4A8-511A35141D2B}"/>
              </a:ext>
            </a:extLst>
          </p:cNvPr>
          <p:cNvSpPr/>
          <p:nvPr/>
        </p:nvSpPr>
        <p:spPr>
          <a:xfrm>
            <a:off x="6124921" y="4709060"/>
            <a:ext cx="781050" cy="306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0E3AF-61EB-4926-B5FB-E8ADB136E345}"/>
              </a:ext>
            </a:extLst>
          </p:cNvPr>
          <p:cNvSpPr txBox="1"/>
          <p:nvPr/>
        </p:nvSpPr>
        <p:spPr>
          <a:xfrm>
            <a:off x="1212850" y="1744364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B3AB-116F-4EF9-8BCB-DFFB4A9653C1}"/>
              </a:ext>
            </a:extLst>
          </p:cNvPr>
          <p:cNvSpPr txBox="1"/>
          <p:nvPr/>
        </p:nvSpPr>
        <p:spPr>
          <a:xfrm>
            <a:off x="2565400" y="2546678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EAE7A-FADD-416E-AC4F-437040953E18}"/>
              </a:ext>
            </a:extLst>
          </p:cNvPr>
          <p:cNvSpPr txBox="1"/>
          <p:nvPr/>
        </p:nvSpPr>
        <p:spPr>
          <a:xfrm>
            <a:off x="5737571" y="4426347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7F81B-0972-4B0C-A00F-0A6A7616D818}"/>
              </a:ext>
            </a:extLst>
          </p:cNvPr>
          <p:cNvSpPr txBox="1"/>
          <p:nvPr/>
        </p:nvSpPr>
        <p:spPr>
          <a:xfrm>
            <a:off x="279400" y="3074988"/>
            <a:ext cx="261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메뉴 탭 </a:t>
            </a:r>
            <a:r>
              <a:rPr lang="en-US" altLang="ko-KR" dirty="0"/>
              <a:t>- </a:t>
            </a:r>
            <a:r>
              <a:rPr lang="ko-KR" altLang="en-US" dirty="0"/>
              <a:t>메뉴에는 각 페이지의 링크가 걸려있으며 클릭 시 클릭한 페이지로 페이지가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52AED-056F-4B63-B760-CD9CF4A88F05}"/>
              </a:ext>
            </a:extLst>
          </p:cNvPr>
          <p:cNvSpPr txBox="1"/>
          <p:nvPr/>
        </p:nvSpPr>
        <p:spPr>
          <a:xfrm>
            <a:off x="7588353" y="2856162"/>
            <a:ext cx="4239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법인계정으로 로그인하고 법인 정보페이지에 들어오면 회원 가입 시 입력한 법인 정보가 텍스트 창에 나오게 하는 구조이며 수정을 원할 시 텍스트창에서 수정하고 수정하기 버튼을 클릭 시 수정이 가능하다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1976D-F73E-49AF-A939-F88B7EE8C3DB}"/>
              </a:ext>
            </a:extLst>
          </p:cNvPr>
          <p:cNvSpPr txBox="1"/>
          <p:nvPr/>
        </p:nvSpPr>
        <p:spPr>
          <a:xfrm>
            <a:off x="7588353" y="4807278"/>
            <a:ext cx="429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</a:t>
            </a:r>
            <a:r>
              <a:rPr lang="ko-KR" altLang="en-US" dirty="0"/>
              <a:t>변경 여부 버튼을 클릭 시 비밀번호 변경 창이 나타나게 되며 </a:t>
            </a:r>
            <a:r>
              <a:rPr lang="en-US" altLang="ko-KR" dirty="0"/>
              <a:t> </a:t>
            </a:r>
            <a:r>
              <a:rPr lang="ko-KR" altLang="en-US" dirty="0"/>
              <a:t>비밀번호 수정이 가능하다 </a:t>
            </a:r>
          </a:p>
        </p:txBody>
      </p:sp>
    </p:spTree>
    <p:extLst>
      <p:ext uri="{BB962C8B-B14F-4D97-AF65-F5344CB8AC3E}">
        <p14:creationId xmlns:p14="http://schemas.microsoft.com/office/powerpoint/2010/main" val="3189843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법인회원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캠페인 관리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2846FCB-2CF1-4040-AF40-7FF60227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715" r="8091" b="44958"/>
          <a:stretch/>
        </p:blipFill>
        <p:spPr>
          <a:xfrm>
            <a:off x="322353" y="1757546"/>
            <a:ext cx="11547294" cy="2947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172E5-79EC-426E-B31B-DC7BF4472C6C}"/>
              </a:ext>
            </a:extLst>
          </p:cNvPr>
          <p:cNvSpPr txBox="1"/>
          <p:nvPr/>
        </p:nvSpPr>
        <p:spPr>
          <a:xfrm>
            <a:off x="3187188" y="305359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2301B-6FAF-475A-8B6E-21A83EBD3046}"/>
              </a:ext>
            </a:extLst>
          </p:cNvPr>
          <p:cNvSpPr/>
          <p:nvPr/>
        </p:nvSpPr>
        <p:spPr>
          <a:xfrm>
            <a:off x="3565222" y="3429000"/>
            <a:ext cx="839724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E666A-95DC-42E0-8E08-2C1E047DCB37}"/>
              </a:ext>
            </a:extLst>
          </p:cNvPr>
          <p:cNvSpPr txBox="1"/>
          <p:nvPr/>
        </p:nvSpPr>
        <p:spPr>
          <a:xfrm>
            <a:off x="474785" y="4872858"/>
            <a:ext cx="11353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등록번호 </a:t>
            </a:r>
            <a:r>
              <a:rPr lang="en-US" altLang="ko-KR" dirty="0"/>
              <a:t>– </a:t>
            </a:r>
            <a:r>
              <a:rPr lang="ko-KR" altLang="en-US" dirty="0" err="1"/>
              <a:t>최신순이며</a:t>
            </a:r>
            <a:r>
              <a:rPr lang="ko-KR" altLang="en-US" dirty="0"/>
              <a:t> 내림차순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 </a:t>
            </a:r>
            <a:r>
              <a:rPr lang="en-US" altLang="ko-KR" dirty="0"/>
              <a:t>– </a:t>
            </a:r>
            <a:r>
              <a:rPr lang="ko-KR" altLang="en-US" dirty="0"/>
              <a:t>제목 클릭 시 해당 캠페인을 수정할 수 있는 페이지로 이동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등록일자 </a:t>
            </a:r>
            <a:r>
              <a:rPr lang="en-US" altLang="ko-KR" dirty="0"/>
              <a:t>– YYYY-MM-DD</a:t>
            </a:r>
            <a:r>
              <a:rPr lang="ko-KR" altLang="en-US" dirty="0"/>
              <a:t>형식으로 표기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1A517-B24C-4D33-B584-49917E68B03C}"/>
              </a:ext>
            </a:extLst>
          </p:cNvPr>
          <p:cNvSpPr txBox="1"/>
          <p:nvPr/>
        </p:nvSpPr>
        <p:spPr>
          <a:xfrm>
            <a:off x="4508929" y="304580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C2C41-5A6B-472A-9850-702A3C4ECF3B}"/>
              </a:ext>
            </a:extLst>
          </p:cNvPr>
          <p:cNvSpPr/>
          <p:nvPr/>
        </p:nvSpPr>
        <p:spPr>
          <a:xfrm>
            <a:off x="4508929" y="3436135"/>
            <a:ext cx="3272177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5D404-EC7A-4440-A970-126FCC5C0FDC}"/>
              </a:ext>
            </a:extLst>
          </p:cNvPr>
          <p:cNvSpPr txBox="1"/>
          <p:nvPr/>
        </p:nvSpPr>
        <p:spPr>
          <a:xfrm>
            <a:off x="8724815" y="315246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83935-CDF8-4E37-B941-5813061B7C1E}"/>
              </a:ext>
            </a:extLst>
          </p:cNvPr>
          <p:cNvSpPr/>
          <p:nvPr/>
        </p:nvSpPr>
        <p:spPr>
          <a:xfrm>
            <a:off x="7885091" y="3421865"/>
            <a:ext cx="839724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6596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8823" y="365126"/>
            <a:ext cx="11449000" cy="6929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공통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헤더</a:t>
            </a:r>
            <a:endParaRPr lang="en-US" altLang="ko-KR" sz="2400"/>
          </a:p>
        </p:txBody>
      </p:sp>
      <p:cxnSp>
        <p:nvCxnSpPr>
          <p:cNvPr id="5" name="직선 연결선 4"/>
          <p:cNvCxnSpPr/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4690" r="13720" b="4940"/>
          <a:stretch>
            <a:fillRect/>
          </a:stretch>
        </p:blipFill>
        <p:spPr>
          <a:xfrm>
            <a:off x="298506" y="2004016"/>
            <a:ext cx="11598035" cy="14398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64177" y="2004017"/>
            <a:ext cx="2533402" cy="69945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/>
              <a:t>BI</a:t>
            </a:r>
            <a:endParaRPr lang="ko-KR" altLang="en-US" sz="2400"/>
          </a:p>
        </p:txBody>
      </p:sp>
      <p:sp>
        <p:nvSpPr>
          <p:cNvPr id="18" name="직사각형 17"/>
          <p:cNvSpPr/>
          <p:nvPr/>
        </p:nvSpPr>
        <p:spPr>
          <a:xfrm>
            <a:off x="3237411" y="2024475"/>
            <a:ext cx="4137166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3482" y="2024474"/>
            <a:ext cx="1617418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4176" y="2768532"/>
            <a:ext cx="11566723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6358" y="1560816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50089" y="1560813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89028" y="1534533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C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146" y="3461793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506" y="4107078"/>
            <a:ext cx="116323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A. </a:t>
            </a:r>
            <a:r>
              <a:rPr lang="ko-KR" altLang="en-US"/>
              <a:t>로고 들어갈 부분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B. </a:t>
            </a:r>
            <a:r>
              <a:rPr lang="ko-KR" altLang="en-US"/>
              <a:t>메인메뉴 </a:t>
            </a:r>
            <a:r>
              <a:rPr lang="en-US" altLang="ko-KR"/>
              <a:t>– </a:t>
            </a:r>
            <a:r>
              <a:rPr lang="ko-KR" altLang="en-US"/>
              <a:t>클릭 시 각 페이지로 이동하며 캠페인은 메뉴 호버 시 하위메뉴</a:t>
            </a:r>
            <a:r>
              <a:rPr lang="en-US" altLang="ko-KR"/>
              <a:t>(D)</a:t>
            </a:r>
            <a:r>
              <a:rPr lang="ko-KR" altLang="en-US"/>
              <a:t>가 보이게 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돋보기아이콘 클릭 시 검색창이 모달로 뜨게 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C. </a:t>
            </a:r>
            <a:r>
              <a:rPr lang="ko-KR" altLang="en-US"/>
              <a:t>로그아웃 상태일 때 </a:t>
            </a:r>
            <a:r>
              <a:rPr lang="en-US" altLang="ko-KR"/>
              <a:t>– </a:t>
            </a:r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/>
              <a:t>회원가입 메뉴</a:t>
            </a:r>
            <a:r>
              <a:rPr lang="en-US" altLang="ko-KR"/>
              <a:t>, </a:t>
            </a:r>
            <a:r>
              <a:rPr lang="ko-KR" altLang="en-US"/>
              <a:t>로그인 상태일 때 </a:t>
            </a:r>
            <a:r>
              <a:rPr lang="en-US" altLang="ko-KR"/>
              <a:t>– </a:t>
            </a:r>
            <a:r>
              <a:rPr lang="ko-KR" altLang="en-US"/>
              <a:t>로그아웃</a:t>
            </a:r>
            <a:r>
              <a:rPr lang="en-US" altLang="ko-KR"/>
              <a:t>/</a:t>
            </a:r>
            <a:r>
              <a:rPr lang="ko-KR" altLang="en-US"/>
              <a:t>마이페이지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D. </a:t>
            </a:r>
            <a:r>
              <a:rPr lang="ko-KR" altLang="en-US"/>
              <a:t>캠페인 메뉴의 하위메뉴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C61DDB98-A679-4A38-9057-980E89F3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5324" r="20626" b="60481"/>
          <a:stretch/>
        </p:blipFill>
        <p:spPr>
          <a:xfrm>
            <a:off x="378822" y="1764819"/>
            <a:ext cx="4817431" cy="5019097"/>
          </a:xfrm>
          <a:prstGeom prst="rect">
            <a:avLst/>
          </a:prstGeom>
        </p:spPr>
      </p:pic>
      <p:pic>
        <p:nvPicPr>
          <p:cNvPr id="21" name="그림 20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36E2E32A-4622-4676-B21E-5A0AB67BE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39715" r="20626" b="43313"/>
          <a:stretch/>
        </p:blipFill>
        <p:spPr>
          <a:xfrm>
            <a:off x="6274625" y="2802314"/>
            <a:ext cx="5164642" cy="26705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 </a:t>
            </a:r>
            <a:r>
              <a:rPr lang="en-US" altLang="ko-KR" sz="2400" dirty="0"/>
              <a:t>- </a:t>
            </a:r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15388" y="246309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93422" y="2838502"/>
            <a:ext cx="4286309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6521667" y="2795042"/>
            <a:ext cx="4626979" cy="7055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213555" y="32650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211594" y="41297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11111544" y="25889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593422" y="4336298"/>
            <a:ext cx="4286309" cy="23458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593422" y="3439471"/>
            <a:ext cx="4286309" cy="8190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0CA4AB-FE21-4879-860D-49A6BF246C83}"/>
              </a:ext>
            </a:extLst>
          </p:cNvPr>
          <p:cNvSpPr/>
          <p:nvPr/>
        </p:nvSpPr>
        <p:spPr>
          <a:xfrm>
            <a:off x="6535667" y="3550324"/>
            <a:ext cx="462697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76E62-1A55-4255-AC7E-D1913C68B0D0}"/>
              </a:ext>
            </a:extLst>
          </p:cNvPr>
          <p:cNvSpPr txBox="1"/>
          <p:nvPr/>
        </p:nvSpPr>
        <p:spPr>
          <a:xfrm>
            <a:off x="11125544" y="334418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405FBC-420C-4BA0-B57C-A687DBAFDC7A}"/>
              </a:ext>
            </a:extLst>
          </p:cNvPr>
          <p:cNvSpPr/>
          <p:nvPr/>
        </p:nvSpPr>
        <p:spPr>
          <a:xfrm>
            <a:off x="6535667" y="4231518"/>
            <a:ext cx="462697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A0038-4926-4988-91C2-ECF74E0B2301}"/>
              </a:ext>
            </a:extLst>
          </p:cNvPr>
          <p:cNvSpPr txBox="1"/>
          <p:nvPr/>
        </p:nvSpPr>
        <p:spPr>
          <a:xfrm>
            <a:off x="11125544" y="402538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43A0D9-1311-4F7D-9A0D-4EC9AE35D30A}"/>
              </a:ext>
            </a:extLst>
          </p:cNvPr>
          <p:cNvSpPr/>
          <p:nvPr/>
        </p:nvSpPr>
        <p:spPr>
          <a:xfrm>
            <a:off x="6535667" y="4891868"/>
            <a:ext cx="231348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D910B-2BA4-4120-A315-B64FEE7D03F4}"/>
              </a:ext>
            </a:extLst>
          </p:cNvPr>
          <p:cNvSpPr txBox="1"/>
          <p:nvPr/>
        </p:nvSpPr>
        <p:spPr>
          <a:xfrm>
            <a:off x="8812054" y="46857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2102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</a:t>
            </a:r>
            <a:r>
              <a:rPr lang="en-US" altLang="ko-KR" sz="2400" dirty="0"/>
              <a:t> - </a:t>
            </a:r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11353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캠페인의 메인 이미지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장까지</a:t>
            </a:r>
            <a:r>
              <a:rPr lang="en-US" altLang="ko-KR" dirty="0"/>
              <a:t>) – </a:t>
            </a:r>
            <a:r>
              <a:rPr lang="ko-KR" altLang="en-US" dirty="0"/>
              <a:t>이미지 추가 시 각 이미지를 작게 썸네일로 </a:t>
            </a:r>
            <a:r>
              <a:rPr lang="ko-KR" altLang="en-US" dirty="0" err="1"/>
              <a:t>띄워줌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캠페인 상세 내용</a:t>
            </a:r>
            <a:r>
              <a:rPr lang="en-US" altLang="ko-KR" dirty="0"/>
              <a:t>(</a:t>
            </a:r>
            <a:r>
              <a:rPr lang="ko-KR" altLang="en-US" dirty="0"/>
              <a:t>상세페이지의 스토리 탭에 들어가는 내용</a:t>
            </a:r>
            <a:r>
              <a:rPr lang="en-US" altLang="ko-KR" dirty="0"/>
              <a:t>) – </a:t>
            </a:r>
            <a:r>
              <a:rPr lang="en-US" altLang="ko-KR" dirty="0" err="1"/>
              <a:t>CKEditor</a:t>
            </a:r>
            <a:r>
              <a:rPr lang="ko-KR" altLang="en-US" dirty="0"/>
              <a:t>로 글 그림 사진 자유롭게 작성 가능함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간략 설명 </a:t>
            </a:r>
            <a:r>
              <a:rPr lang="en-US" altLang="ko-KR" dirty="0"/>
              <a:t>– </a:t>
            </a:r>
            <a:r>
              <a:rPr lang="ko-KR" altLang="en-US" dirty="0"/>
              <a:t>캠페인에 대한 간략한 설명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140</a:t>
            </a:r>
            <a:r>
              <a:rPr lang="ko-KR" altLang="en-US" dirty="0"/>
              <a:t>자</a:t>
            </a:r>
            <a:r>
              <a:rPr lang="en-US" altLang="ko-KR" dirty="0"/>
              <a:t>) – </a:t>
            </a:r>
            <a:r>
              <a:rPr lang="ko-KR" altLang="en-US" dirty="0" err="1"/>
              <a:t>줄바꿈만</a:t>
            </a:r>
            <a:r>
              <a:rPr lang="ko-KR" altLang="en-US" dirty="0"/>
              <a:t> 적용함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시작일</a:t>
            </a:r>
            <a:r>
              <a:rPr lang="en-US" altLang="ko-KR" dirty="0"/>
              <a:t>, </a:t>
            </a:r>
            <a:r>
              <a:rPr lang="ko-KR" altLang="en-US" dirty="0"/>
              <a:t>종료일 </a:t>
            </a:r>
            <a:r>
              <a:rPr lang="en-US" altLang="ko-KR" dirty="0"/>
              <a:t>– </a:t>
            </a:r>
            <a:r>
              <a:rPr lang="ko-KR" altLang="en-US" dirty="0"/>
              <a:t>캠페인 시작 날짜와 종료 날짜 </a:t>
            </a:r>
            <a:r>
              <a:rPr lang="en-US" altLang="ko-KR" dirty="0" err="1"/>
              <a:t>DatePicker</a:t>
            </a:r>
            <a:r>
              <a:rPr lang="ko-KR" altLang="en-US" dirty="0"/>
              <a:t>를 이용하여 간편하게 날짜 선택하게 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최저금액</a:t>
            </a:r>
            <a:r>
              <a:rPr lang="en-US" altLang="ko-KR" dirty="0"/>
              <a:t>, </a:t>
            </a:r>
            <a:r>
              <a:rPr lang="ko-KR" altLang="en-US" dirty="0"/>
              <a:t>최대금액 </a:t>
            </a:r>
            <a:r>
              <a:rPr lang="en-US" altLang="ko-KR" dirty="0"/>
              <a:t>– </a:t>
            </a:r>
            <a:r>
              <a:rPr lang="ko-KR" altLang="en-US" dirty="0"/>
              <a:t>추가 후원금액 입력 시 한번에 후원할 수 있는 최저금액과 최대금액</a:t>
            </a:r>
            <a:r>
              <a:rPr lang="en-US" altLang="ko-KR" dirty="0"/>
              <a:t>. </a:t>
            </a:r>
            <a:r>
              <a:rPr lang="ko-KR" altLang="en-US" dirty="0"/>
              <a:t>입력 시 자릿수 구분이 용이하도록 세 자리 단위로 콤마 표시하게 함 예</a:t>
            </a:r>
            <a:r>
              <a:rPr lang="en-US" altLang="ko-KR" dirty="0"/>
              <a:t>) 100,000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목표금액 </a:t>
            </a:r>
            <a:r>
              <a:rPr lang="en-US" altLang="ko-KR" dirty="0"/>
              <a:t>– </a:t>
            </a:r>
            <a:r>
              <a:rPr lang="ko-KR" altLang="en-US" dirty="0"/>
              <a:t>캠페인의 목표금액</a:t>
            </a:r>
            <a:r>
              <a:rPr lang="en-US" altLang="ko-KR" dirty="0"/>
              <a:t>.</a:t>
            </a:r>
            <a:r>
              <a:rPr lang="ko-KR" altLang="en-US" dirty="0"/>
              <a:t> 입력 시 자릿수 구분이 용이하도록 세 자리 단위로 콤마 표시하게 함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3685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2F902D2D-3BFC-497D-91E3-A2AD425B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t="57058" r="22421" b="12307"/>
          <a:stretch/>
        </p:blipFill>
        <p:spPr>
          <a:xfrm>
            <a:off x="580626" y="1779319"/>
            <a:ext cx="5075708" cy="49504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 </a:t>
            </a:r>
            <a:r>
              <a:rPr lang="en-US" altLang="ko-KR" sz="2400" dirty="0"/>
              <a:t>- </a:t>
            </a:r>
            <a:r>
              <a:rPr lang="ko-KR" altLang="en-US" sz="2400" dirty="0"/>
              <a:t>하단 리워드 후원 폼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386444" y="186817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764479" y="2243587"/>
            <a:ext cx="651084" cy="3222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386443" y="2552252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386443" y="322240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768271" y="3429000"/>
            <a:ext cx="4665375" cy="9319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766311" y="2726703"/>
            <a:ext cx="4667335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3AC0D-727F-48E1-9FB3-BF3934DC9F81}"/>
              </a:ext>
            </a:extLst>
          </p:cNvPr>
          <p:cNvSpPr txBox="1"/>
          <p:nvPr/>
        </p:nvSpPr>
        <p:spPr>
          <a:xfrm>
            <a:off x="386443" y="4291002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CA4644-EC05-4714-BA2A-3F34088D26F4}"/>
              </a:ext>
            </a:extLst>
          </p:cNvPr>
          <p:cNvSpPr/>
          <p:nvPr/>
        </p:nvSpPr>
        <p:spPr>
          <a:xfrm>
            <a:off x="766312" y="4465453"/>
            <a:ext cx="2988004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ECF1E0-ABCF-432F-8EA3-9FDA638861B2}"/>
              </a:ext>
            </a:extLst>
          </p:cNvPr>
          <p:cNvSpPr txBox="1"/>
          <p:nvPr/>
        </p:nvSpPr>
        <p:spPr>
          <a:xfrm>
            <a:off x="378823" y="4988673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6B6354-3960-4653-9BA0-3C726812B63F}"/>
              </a:ext>
            </a:extLst>
          </p:cNvPr>
          <p:cNvSpPr/>
          <p:nvPr/>
        </p:nvSpPr>
        <p:spPr>
          <a:xfrm>
            <a:off x="758691" y="5163124"/>
            <a:ext cx="4667335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F95D3-3CB2-4F37-A73A-90B2AD5575E7}"/>
              </a:ext>
            </a:extLst>
          </p:cNvPr>
          <p:cNvSpPr txBox="1"/>
          <p:nvPr/>
        </p:nvSpPr>
        <p:spPr>
          <a:xfrm>
            <a:off x="5656334" y="1691560"/>
            <a:ext cx="61714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리워드 추가 시 숫자도 같이 늘어남 </a:t>
            </a:r>
            <a:r>
              <a:rPr lang="en-US" altLang="ko-KR" dirty="0"/>
              <a:t>(</a:t>
            </a:r>
            <a:r>
              <a:rPr lang="ko-KR" altLang="en-US" dirty="0"/>
              <a:t>리워드</a:t>
            </a:r>
            <a:r>
              <a:rPr lang="en-US" altLang="ko-KR" dirty="0"/>
              <a:t>1, </a:t>
            </a:r>
            <a:r>
              <a:rPr lang="ko-KR" altLang="en-US" dirty="0"/>
              <a:t>리워드</a:t>
            </a:r>
            <a:r>
              <a:rPr lang="en-US" altLang="ko-KR" dirty="0"/>
              <a:t>2, </a:t>
            </a:r>
            <a:r>
              <a:rPr lang="ko-KR" altLang="en-US" dirty="0"/>
              <a:t>리워드</a:t>
            </a:r>
            <a:r>
              <a:rPr lang="en-US" altLang="ko-KR" dirty="0"/>
              <a:t>3……)</a:t>
            </a:r>
          </a:p>
          <a:p>
            <a:pPr marL="342900" indent="-342900">
              <a:buAutoNum type="alphaUcPeriod"/>
            </a:pPr>
            <a:r>
              <a:rPr lang="ko-KR" altLang="en-US" dirty="0" err="1"/>
              <a:t>리워드명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리워드의 이름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리워드 설명 </a:t>
            </a:r>
            <a:r>
              <a:rPr lang="en-US" altLang="ko-KR" dirty="0"/>
              <a:t>– </a:t>
            </a:r>
            <a:r>
              <a:rPr lang="ko-KR" altLang="en-US" dirty="0"/>
              <a:t>해당 리워드의 간략한 설명</a:t>
            </a:r>
            <a:r>
              <a:rPr lang="en-US" altLang="ko-KR" dirty="0"/>
              <a:t>(</a:t>
            </a:r>
            <a:r>
              <a:rPr lang="ko-KR" altLang="en-US" dirty="0" err="1"/>
              <a:t>태그없음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개행문자만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리워드 수량</a:t>
            </a:r>
            <a:r>
              <a:rPr lang="en-US" altLang="ko-KR" dirty="0"/>
              <a:t>, </a:t>
            </a:r>
            <a:r>
              <a:rPr lang="ko-KR" altLang="en-US" dirty="0"/>
              <a:t>배송비</a:t>
            </a:r>
            <a:r>
              <a:rPr lang="en-US" altLang="ko-KR" dirty="0"/>
              <a:t> – </a:t>
            </a:r>
            <a:r>
              <a:rPr lang="ko-KR" altLang="en-US" dirty="0"/>
              <a:t>둘 다 숫자만 입력 가능하게 처리함</a:t>
            </a:r>
            <a:r>
              <a:rPr lang="en-US" altLang="ko-KR" dirty="0"/>
              <a:t>. </a:t>
            </a:r>
            <a:r>
              <a:rPr lang="ko-KR" altLang="en-US" dirty="0"/>
              <a:t>배송비 없을 때는 </a:t>
            </a:r>
            <a:r>
              <a:rPr lang="en-US" altLang="ko-KR" dirty="0"/>
              <a:t>0</a:t>
            </a:r>
            <a:r>
              <a:rPr lang="ko-KR" altLang="en-US" dirty="0"/>
              <a:t>원 입력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배송일정 </a:t>
            </a:r>
            <a:r>
              <a:rPr lang="en-US" altLang="ko-KR" dirty="0"/>
              <a:t>– 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 </a:t>
            </a:r>
            <a:r>
              <a:rPr lang="ko-KR" altLang="en-US" dirty="0" err="1"/>
              <a:t>셀렉트</a:t>
            </a:r>
            <a:r>
              <a:rPr lang="ko-KR" altLang="en-US" dirty="0"/>
              <a:t> 박스로 선택함</a:t>
            </a:r>
            <a:r>
              <a:rPr lang="en-US" altLang="ko-KR" dirty="0"/>
              <a:t>. </a:t>
            </a:r>
            <a:r>
              <a:rPr lang="ko-KR" altLang="en-US" dirty="0"/>
              <a:t>상세 배송일정은 텍스트박스에 입력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리워드가 </a:t>
            </a:r>
            <a:r>
              <a:rPr lang="en-US" altLang="ko-KR" dirty="0"/>
              <a:t>1</a:t>
            </a:r>
            <a:r>
              <a:rPr lang="ko-KR" altLang="en-US" dirty="0"/>
              <a:t>개일 때는 리워드 추가버튼만 있고</a:t>
            </a:r>
            <a:r>
              <a:rPr lang="en-US" altLang="ko-KR" dirty="0"/>
              <a:t>, </a:t>
            </a:r>
            <a:r>
              <a:rPr lang="ko-KR" altLang="en-US" dirty="0"/>
              <a:t>리워드가 </a:t>
            </a:r>
            <a:r>
              <a:rPr lang="en-US" altLang="ko-KR" dirty="0"/>
              <a:t>2</a:t>
            </a:r>
            <a:r>
              <a:rPr lang="ko-KR" altLang="en-US" dirty="0"/>
              <a:t>개 이상일 때는 리워드 추가 버튼과 삭제 버튼만 있음</a:t>
            </a:r>
            <a:r>
              <a:rPr lang="en-US" altLang="ko-KR" dirty="0"/>
              <a:t>. </a:t>
            </a:r>
            <a:r>
              <a:rPr lang="ko-KR" altLang="en-US" dirty="0"/>
              <a:t>리워드 추가 버튼 클릭 시에는 리워드가 추가되며</a:t>
            </a:r>
            <a:r>
              <a:rPr lang="en-US" altLang="ko-KR" dirty="0"/>
              <a:t>, 10</a:t>
            </a:r>
            <a:r>
              <a:rPr lang="ko-KR" altLang="en-US" dirty="0"/>
              <a:t>개까지 추가할 수 있음</a:t>
            </a:r>
            <a:r>
              <a:rPr lang="en-US" altLang="ko-KR" dirty="0"/>
              <a:t>. </a:t>
            </a:r>
            <a:r>
              <a:rPr lang="ko-KR" altLang="en-US" dirty="0"/>
              <a:t>리워드 삭제버튼 클릭 시 해당 리워드가 삭제됨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폼을 제출하는 버튼 </a:t>
            </a:r>
            <a:r>
              <a:rPr lang="en-US" altLang="ko-KR" dirty="0"/>
              <a:t>– </a:t>
            </a:r>
            <a:r>
              <a:rPr lang="ko-KR" altLang="en-US" dirty="0"/>
              <a:t>빈칸 유무</a:t>
            </a:r>
            <a:r>
              <a:rPr lang="en-US" altLang="ko-KR" dirty="0"/>
              <a:t>, </a:t>
            </a:r>
            <a:r>
              <a:rPr lang="ko-KR" altLang="en-US" dirty="0"/>
              <a:t>캠페인 종료날짜가 시작날짜보다 나중인지</a:t>
            </a:r>
            <a:r>
              <a:rPr lang="en-US" altLang="ko-KR" dirty="0"/>
              <a:t>, </a:t>
            </a:r>
            <a:r>
              <a:rPr lang="ko-KR" altLang="en-US" dirty="0"/>
              <a:t>최소후원금액이 최대후원금액보다 작은 지 유효성검사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6D3E3-DBBC-4D85-9AAD-0EA30D62081C}"/>
              </a:ext>
            </a:extLst>
          </p:cNvPr>
          <p:cNvSpPr txBox="1"/>
          <p:nvPr/>
        </p:nvSpPr>
        <p:spPr>
          <a:xfrm>
            <a:off x="4396908" y="566928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847749-6842-4E90-A63E-1863DE0CDB3E}"/>
              </a:ext>
            </a:extLst>
          </p:cNvPr>
          <p:cNvSpPr/>
          <p:nvPr/>
        </p:nvSpPr>
        <p:spPr>
          <a:xfrm>
            <a:off x="4774942" y="5802383"/>
            <a:ext cx="651084" cy="2555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94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회사소개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05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회사소개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내용 개체 틀 9" descr="스크린샷, 게임이(가) 표시된 사진&#10;&#10;자동 생성된 설명">
            <a:extLst>
              <a:ext uri="{FF2B5EF4-FFF2-40B4-BE49-F238E27FC236}">
                <a16:creationId xmlns:a16="http://schemas.microsoft.com/office/drawing/2014/main" id="{226C13B8-6531-4919-96A3-A565DF214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" b="7624"/>
          <a:stretch/>
        </p:blipFill>
        <p:spPr>
          <a:xfrm>
            <a:off x="2620278" y="1319349"/>
            <a:ext cx="2449027" cy="5293889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45E803A-196F-4965-BDA9-976306314CE6}"/>
              </a:ext>
            </a:extLst>
          </p:cNvPr>
          <p:cNvSpPr txBox="1">
            <a:spLocks/>
          </p:cNvSpPr>
          <p:nvPr/>
        </p:nvSpPr>
        <p:spPr>
          <a:xfrm>
            <a:off x="5351929" y="1319349"/>
            <a:ext cx="6475894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회사에 대한 간략한 소개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209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새 소식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r>
              <a:rPr lang="ko-KR" altLang="en-US" dirty="0"/>
              <a:t>목록</a:t>
            </a:r>
            <a:endParaRPr lang="en-US" altLang="ko-KR" dirty="0"/>
          </a:p>
          <a:p>
            <a:r>
              <a:rPr lang="ko-KR" altLang="en-US" dirty="0"/>
              <a:t>본문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93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16AACAD-1B4C-4165-B9C0-4E95ACEB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 소식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FE952AB-6443-42FE-8239-912B0A13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목록</a:t>
            </a:r>
            <a:endParaRPr lang="en-US" altLang="ko-KR" sz="2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99066D-2ADE-42EF-8266-DC545E5189E0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01A984-ABD8-4DFA-918D-BA19213ABD68}"/>
              </a:ext>
            </a:extLst>
          </p:cNvPr>
          <p:cNvGrpSpPr/>
          <p:nvPr/>
        </p:nvGrpSpPr>
        <p:grpSpPr>
          <a:xfrm>
            <a:off x="521331" y="1757546"/>
            <a:ext cx="11149338" cy="4679324"/>
            <a:chOff x="682449" y="1751925"/>
            <a:chExt cx="11149338" cy="4679324"/>
          </a:xfrm>
        </p:grpSpPr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8DF39F9-C12B-4159-AF2E-95724EEF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70424"/>
            <a:stretch/>
          </p:blipFill>
          <p:spPr>
            <a:xfrm>
              <a:off x="682449" y="1751925"/>
              <a:ext cx="11149338" cy="4365815"/>
            </a:xfrm>
            <a:prstGeom prst="rect">
              <a:avLst/>
            </a:prstGeom>
          </p:spPr>
        </p:pic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EED26F6-688B-4E0D-89A8-6A84A53FA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87512" r="128" b="10746"/>
            <a:stretch/>
          </p:blipFill>
          <p:spPr>
            <a:xfrm>
              <a:off x="682449" y="6117740"/>
              <a:ext cx="11149338" cy="31350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BB4516-EBB9-4A94-8CCD-F4730F50D53A}"/>
              </a:ext>
            </a:extLst>
          </p:cNvPr>
          <p:cNvSpPr txBox="1"/>
          <p:nvPr/>
        </p:nvSpPr>
        <p:spPr>
          <a:xfrm>
            <a:off x="156027" y="2882487"/>
            <a:ext cx="2556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내용의 일부분</a:t>
            </a:r>
            <a:r>
              <a:rPr lang="en-US" altLang="ko-KR" dirty="0"/>
              <a:t>/</a:t>
            </a:r>
            <a:r>
              <a:rPr lang="ko-KR" altLang="en-US" dirty="0"/>
              <a:t>작성자</a:t>
            </a:r>
            <a:r>
              <a:rPr lang="en-US" altLang="ko-KR" dirty="0"/>
              <a:t>/ </a:t>
            </a:r>
            <a:r>
              <a:rPr lang="ko-KR" altLang="en-US" dirty="0"/>
              <a:t>해당 공지사항 관련 이미지가 들어가는 부분으로 각 부분에 클릭이벤트가 발생한다면 상세내용으로 이동하게 된다</a:t>
            </a:r>
            <a:r>
              <a:rPr lang="en-US" altLang="ko-KR" dirty="0"/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2F325-CC62-4FDF-9236-1C97DB5BB540}"/>
              </a:ext>
            </a:extLst>
          </p:cNvPr>
          <p:cNvSpPr txBox="1"/>
          <p:nvPr/>
        </p:nvSpPr>
        <p:spPr>
          <a:xfrm>
            <a:off x="2887504" y="123561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6ACE4-ED2C-4373-94C9-A8D6D74AE620}"/>
              </a:ext>
            </a:extLst>
          </p:cNvPr>
          <p:cNvSpPr txBox="1"/>
          <p:nvPr/>
        </p:nvSpPr>
        <p:spPr>
          <a:xfrm>
            <a:off x="3981121" y="122113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30B58B-BB90-4AC7-9A28-A6BF108EE5A1}"/>
              </a:ext>
            </a:extLst>
          </p:cNvPr>
          <p:cNvSpPr txBox="1"/>
          <p:nvPr/>
        </p:nvSpPr>
        <p:spPr>
          <a:xfrm>
            <a:off x="4997075" y="122113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01D2B-21F1-4841-BC69-881BE84FD379}"/>
              </a:ext>
            </a:extLst>
          </p:cNvPr>
          <p:cNvSpPr txBox="1"/>
          <p:nvPr/>
        </p:nvSpPr>
        <p:spPr>
          <a:xfrm>
            <a:off x="8975782" y="210883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D83730-B40B-4C2A-9C34-657FFABD9A2B}"/>
              </a:ext>
            </a:extLst>
          </p:cNvPr>
          <p:cNvSpPr txBox="1"/>
          <p:nvPr/>
        </p:nvSpPr>
        <p:spPr>
          <a:xfrm>
            <a:off x="6499070" y="592684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A17D4-00BF-4C4C-B767-87DD5D9C63F7}"/>
              </a:ext>
            </a:extLst>
          </p:cNvPr>
          <p:cNvSpPr txBox="1"/>
          <p:nvPr/>
        </p:nvSpPr>
        <p:spPr>
          <a:xfrm>
            <a:off x="3028571" y="177733"/>
            <a:ext cx="8166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B. C. </a:t>
            </a:r>
            <a:r>
              <a:rPr lang="ko-KR" altLang="en-US" dirty="0"/>
              <a:t>는 기본적으로 </a:t>
            </a:r>
            <a:r>
              <a:rPr lang="ko-KR" altLang="en-US" dirty="0" err="1"/>
              <a:t>탭매뉴이며</a:t>
            </a:r>
            <a:r>
              <a:rPr lang="ko-KR" altLang="en-US" dirty="0"/>
              <a:t>  클릭 이벤트 발생시 해당 페이지로 이동하게 된다</a:t>
            </a:r>
            <a:r>
              <a:rPr lang="en-US" altLang="ko-KR" dirty="0"/>
              <a:t>. </a:t>
            </a:r>
            <a:r>
              <a:rPr lang="ko-KR" altLang="en-US" dirty="0"/>
              <a:t>또한 세 페이지의 기본적인 형태는 같을 것이며 내용적인 측면에서 차이가 있을 것이다</a:t>
            </a:r>
            <a:r>
              <a:rPr lang="en-US" altLang="ko-K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2F8FD-3F4A-4803-A420-6E581990A547}"/>
              </a:ext>
            </a:extLst>
          </p:cNvPr>
          <p:cNvSpPr txBox="1"/>
          <p:nvPr/>
        </p:nvSpPr>
        <p:spPr>
          <a:xfrm>
            <a:off x="7015979" y="5282212"/>
            <a:ext cx="3936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페이징을 구현할 것</a:t>
            </a:r>
            <a:r>
              <a:rPr lang="en-US" altLang="ko-KR" dirty="0"/>
              <a:t>. </a:t>
            </a:r>
            <a:r>
              <a:rPr lang="ko-KR" altLang="en-US" dirty="0"/>
              <a:t>해당 숫자를 누르면 그 페이지로 내용이 변경되며</a:t>
            </a:r>
            <a:endParaRPr lang="en-US" altLang="ko-KR" dirty="0"/>
          </a:p>
          <a:p>
            <a:r>
              <a:rPr lang="ko-KR" altLang="en-US" dirty="0"/>
              <a:t>양끝의 버튼을 통해 이전과 다음으로 이동이 가능하게끔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3038B7-C0E5-426B-A8E8-544AAA57D5B9}"/>
              </a:ext>
            </a:extLst>
          </p:cNvPr>
          <p:cNvSpPr/>
          <p:nvPr/>
        </p:nvSpPr>
        <p:spPr>
          <a:xfrm>
            <a:off x="3028571" y="1757546"/>
            <a:ext cx="2966528" cy="4776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7FABC9-190F-4DA6-B69B-1951694E1FB9}"/>
              </a:ext>
            </a:extLst>
          </p:cNvPr>
          <p:cNvSpPr/>
          <p:nvPr/>
        </p:nvSpPr>
        <p:spPr>
          <a:xfrm>
            <a:off x="3108026" y="2370443"/>
            <a:ext cx="5885323" cy="15700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AFF6D5-A209-4C01-A630-DC6F2BB1CBBC}"/>
              </a:ext>
            </a:extLst>
          </p:cNvPr>
          <p:cNvSpPr/>
          <p:nvPr/>
        </p:nvSpPr>
        <p:spPr>
          <a:xfrm>
            <a:off x="5569486" y="6015318"/>
            <a:ext cx="1289340" cy="428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21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 소식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본문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4A518E-50C8-40FC-8014-C6471FB1FD92}"/>
              </a:ext>
            </a:extLst>
          </p:cNvPr>
          <p:cNvGrpSpPr/>
          <p:nvPr/>
        </p:nvGrpSpPr>
        <p:grpSpPr>
          <a:xfrm>
            <a:off x="868241" y="1843830"/>
            <a:ext cx="10455518" cy="3170339"/>
            <a:chOff x="868241" y="1757546"/>
            <a:chExt cx="10455518" cy="3170339"/>
          </a:xfrm>
        </p:grpSpPr>
        <p:pic>
          <p:nvPicPr>
            <p:cNvPr id="7" name="그림 6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9B3EB006-9DFC-4A29-B782-71416635F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1" b="76242"/>
            <a:stretch/>
          </p:blipFill>
          <p:spPr>
            <a:xfrm>
              <a:off x="868241" y="1757546"/>
              <a:ext cx="10440873" cy="2255939"/>
            </a:xfrm>
            <a:prstGeom prst="rect">
              <a:avLst/>
            </a:prstGeom>
          </p:spPr>
        </p:pic>
        <p:pic>
          <p:nvPicPr>
            <p:cNvPr id="13" name="그림 12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64C658D0-6A66-4523-8EE8-DF6F9B1C2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79" b="14441"/>
            <a:stretch/>
          </p:blipFill>
          <p:spPr>
            <a:xfrm>
              <a:off x="882886" y="4013485"/>
              <a:ext cx="10440873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707DB7-ECB7-43D9-A9A6-A57FF4C35F43}"/>
              </a:ext>
            </a:extLst>
          </p:cNvPr>
          <p:cNvSpPr txBox="1"/>
          <p:nvPr/>
        </p:nvSpPr>
        <p:spPr>
          <a:xfrm>
            <a:off x="1151215" y="173320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A2CC6-B2CD-47AB-98E4-0E8B449127AE}"/>
              </a:ext>
            </a:extLst>
          </p:cNvPr>
          <p:cNvSpPr/>
          <p:nvPr/>
        </p:nvSpPr>
        <p:spPr>
          <a:xfrm>
            <a:off x="1529249" y="2010998"/>
            <a:ext cx="2277979" cy="23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A411A-8478-4B47-8704-14DB3DF3E339}"/>
              </a:ext>
            </a:extLst>
          </p:cNvPr>
          <p:cNvSpPr txBox="1"/>
          <p:nvPr/>
        </p:nvSpPr>
        <p:spPr>
          <a:xfrm>
            <a:off x="1151215" y="217907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EEFA2-A2F0-4A93-B7A4-F117B5DE0B2A}"/>
              </a:ext>
            </a:extLst>
          </p:cNvPr>
          <p:cNvSpPr/>
          <p:nvPr/>
        </p:nvSpPr>
        <p:spPr>
          <a:xfrm>
            <a:off x="1529249" y="2345693"/>
            <a:ext cx="2277979" cy="23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DAB9F-EF6F-4BDB-B02B-13ADF52C0FAC}"/>
              </a:ext>
            </a:extLst>
          </p:cNvPr>
          <p:cNvSpPr txBox="1"/>
          <p:nvPr/>
        </p:nvSpPr>
        <p:spPr>
          <a:xfrm>
            <a:off x="1151215" y="439035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81E8A0-A80E-4D5E-9CE1-6BCC84AE89B3}"/>
              </a:ext>
            </a:extLst>
          </p:cNvPr>
          <p:cNvSpPr/>
          <p:nvPr/>
        </p:nvSpPr>
        <p:spPr>
          <a:xfrm>
            <a:off x="1529249" y="4556968"/>
            <a:ext cx="9111042" cy="3650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F40E3-FBBB-4517-8DB7-E7B7ED2C57FD}"/>
              </a:ext>
            </a:extLst>
          </p:cNvPr>
          <p:cNvSpPr txBox="1"/>
          <p:nvPr/>
        </p:nvSpPr>
        <p:spPr>
          <a:xfrm>
            <a:off x="378822" y="5100838"/>
            <a:ext cx="10577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글 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작성자명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본문 내용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en-US" altLang="ko-KR" dirty="0"/>
              <a:t>SNS </a:t>
            </a:r>
            <a:r>
              <a:rPr lang="ko-KR" altLang="en-US" dirty="0"/>
              <a:t>공유 </a:t>
            </a:r>
            <a:r>
              <a:rPr lang="en-US" altLang="ko-KR" dirty="0"/>
              <a:t>–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URL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err="1"/>
              <a:t>이전글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이전에 등록된 글로 이동</a:t>
            </a:r>
            <a:r>
              <a:rPr lang="en-US" altLang="ko-KR" dirty="0"/>
              <a:t>,</a:t>
            </a:r>
            <a:r>
              <a:rPr lang="ko-KR" altLang="en-US" dirty="0"/>
              <a:t> 목록으로</a:t>
            </a:r>
            <a:r>
              <a:rPr lang="en-US" altLang="ko-KR" dirty="0"/>
              <a:t>- </a:t>
            </a:r>
            <a:r>
              <a:rPr lang="ko-KR" altLang="en-US" dirty="0"/>
              <a:t>글 목록으로 이동</a:t>
            </a:r>
            <a:r>
              <a:rPr lang="en-US" altLang="ko-KR" dirty="0"/>
              <a:t>, </a:t>
            </a:r>
            <a:r>
              <a:rPr lang="ko-KR" altLang="en-US" dirty="0"/>
              <a:t>다음 글 </a:t>
            </a:r>
            <a:r>
              <a:rPr lang="en-US" altLang="ko-KR" dirty="0"/>
              <a:t>– </a:t>
            </a:r>
            <a:r>
              <a:rPr lang="ko-KR" altLang="en-US" dirty="0"/>
              <a:t>다음에 등록된 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3782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고객센터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3DFA4D0-6036-42CA-A9FA-BCBC0D80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F3E4606-1E5F-415C-8CB2-14A5F7C4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상단</a:t>
            </a:r>
            <a:endParaRPr lang="en-US" altLang="ko-KR" sz="2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999D2B-D01E-49F6-B276-0DC8F03D2535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AFA046E-B978-489D-A1FC-C7829F59F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" b="74372"/>
          <a:stretch/>
        </p:blipFill>
        <p:spPr>
          <a:xfrm>
            <a:off x="378823" y="1904209"/>
            <a:ext cx="11713953" cy="4953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17F7F-78CE-4D88-AD35-6BC98840A312}"/>
              </a:ext>
            </a:extLst>
          </p:cNvPr>
          <p:cNvSpPr txBox="1"/>
          <p:nvPr/>
        </p:nvSpPr>
        <p:spPr>
          <a:xfrm>
            <a:off x="1079497" y="316739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E932B-8A9E-428A-BFB1-4EB90A6194AB}"/>
              </a:ext>
            </a:extLst>
          </p:cNvPr>
          <p:cNvSpPr txBox="1"/>
          <p:nvPr/>
        </p:nvSpPr>
        <p:spPr>
          <a:xfrm>
            <a:off x="5393020" y="534181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91B55-1AB6-428A-B975-D67C6F99A40D}"/>
              </a:ext>
            </a:extLst>
          </p:cNvPr>
          <p:cNvSpPr txBox="1"/>
          <p:nvPr/>
        </p:nvSpPr>
        <p:spPr>
          <a:xfrm>
            <a:off x="1556143" y="2973468"/>
            <a:ext cx="765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백그라운드를 이용한 광고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바로가기 버튼을 누르면 캠페인 등록으로 이동하게끔 링크를 걸 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A7A565-1EF3-4855-809F-B170A687A1C8}"/>
              </a:ext>
            </a:extLst>
          </p:cNvPr>
          <p:cNvSpPr/>
          <p:nvPr/>
        </p:nvSpPr>
        <p:spPr>
          <a:xfrm>
            <a:off x="1174376" y="3690610"/>
            <a:ext cx="10103224" cy="27370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7B388C-8665-452B-85D5-751C5888E52D}"/>
              </a:ext>
            </a:extLst>
          </p:cNvPr>
          <p:cNvSpPr/>
          <p:nvPr/>
        </p:nvSpPr>
        <p:spPr>
          <a:xfrm>
            <a:off x="5450541" y="5406200"/>
            <a:ext cx="1550894" cy="3944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0979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20250" t="23010" r="17750" b="37230"/>
          <a:stretch>
            <a:fillRect/>
          </a:stretch>
        </p:blipFill>
        <p:spPr>
          <a:xfrm>
            <a:off x="2251338" y="1912159"/>
            <a:ext cx="8094354" cy="32521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8823" y="365126"/>
            <a:ext cx="11449000" cy="6929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공통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검색모달</a:t>
            </a:r>
            <a:endParaRPr lang="en-US" altLang="ko-KR" sz="2400"/>
          </a:p>
        </p:txBody>
      </p:sp>
      <p:cxnSp>
        <p:nvCxnSpPr>
          <p:cNvPr id="5" name="직선 연결선 4"/>
          <p:cNvCxnSpPr/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8823" y="5318960"/>
            <a:ext cx="11632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A. </a:t>
            </a:r>
            <a:r>
              <a:rPr lang="ko-KR" altLang="en-US"/>
              <a:t>검색어 입력 후 검색</a:t>
            </a:r>
            <a:r>
              <a:rPr lang="en-US" altLang="ko-KR"/>
              <a:t>(B)</a:t>
            </a:r>
            <a:r>
              <a:rPr lang="ko-KR" altLang="en-US"/>
              <a:t>버튼을 클릭하면 입력한 단어가 포함된 캠페인을 검색함</a:t>
            </a:r>
            <a:endParaRPr lang="en-US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3792581" y="2798420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65615" y="3113136"/>
            <a:ext cx="3132711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06097" y="3100056"/>
            <a:ext cx="451585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57682" y="2860420"/>
            <a:ext cx="378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</a:t>
            </a:r>
            <a:endParaRPr xmlns:mc="http://schemas.openxmlformats.org/markup-compatibility/2006" xmlns:hp="http://schemas.haansoft.com/office/presentation/8.0" lang="ko-KR" altLang="en-US" sz="2800" b="1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D7ABE91-3D98-4043-AC0D-8C9E291A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E8EB84F-7187-4CBF-8F7D-EC920242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</a:t>
            </a:r>
            <a:r>
              <a:rPr lang="en-US" altLang="ko-KR" sz="2400" dirty="0"/>
              <a:t>- FAQ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B7CD8-6B9D-4492-B723-C9B5DC0FBAB0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DE97750-4741-43D5-8BE5-093D985E2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t="29039" r="-275" b="40525"/>
          <a:stretch/>
        </p:blipFill>
        <p:spPr>
          <a:xfrm>
            <a:off x="1713411" y="1775569"/>
            <a:ext cx="8779823" cy="5082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5BC67-45E7-4B93-A980-6754F63FF260}"/>
              </a:ext>
            </a:extLst>
          </p:cNvPr>
          <p:cNvSpPr txBox="1"/>
          <p:nvPr/>
        </p:nvSpPr>
        <p:spPr>
          <a:xfrm>
            <a:off x="3589615" y="227091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ACB28-45A9-4066-B8F0-05CFE5E2865F}"/>
              </a:ext>
            </a:extLst>
          </p:cNvPr>
          <p:cNvSpPr txBox="1"/>
          <p:nvPr/>
        </p:nvSpPr>
        <p:spPr>
          <a:xfrm>
            <a:off x="8690533" y="501543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85EAE-D607-4CE6-80B4-8ADD57DC8AAE}"/>
              </a:ext>
            </a:extLst>
          </p:cNvPr>
          <p:cNvSpPr txBox="1"/>
          <p:nvPr/>
        </p:nvSpPr>
        <p:spPr>
          <a:xfrm>
            <a:off x="4042744" y="1842569"/>
            <a:ext cx="569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아코디언을 이용한 질문</a:t>
            </a:r>
            <a:r>
              <a:rPr lang="en-US" altLang="ko-KR" dirty="0"/>
              <a:t>. </a:t>
            </a:r>
            <a:r>
              <a:rPr lang="ko-KR" altLang="en-US" dirty="0"/>
              <a:t>해당 질문을 클릭하면 아래쪽으로 내용이 펼쳐지는 형식으로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3BC32-6817-4D14-997A-AF731118EAD6}"/>
              </a:ext>
            </a:extLst>
          </p:cNvPr>
          <p:cNvSpPr txBox="1"/>
          <p:nvPr/>
        </p:nvSpPr>
        <p:spPr>
          <a:xfrm>
            <a:off x="9207113" y="5423062"/>
            <a:ext cx="226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고객센터로 직접 연락하게끔 하는 광고 부분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E7D288-4782-4640-88C4-0319C8E7D761}"/>
              </a:ext>
            </a:extLst>
          </p:cNvPr>
          <p:cNvSpPr/>
          <p:nvPr/>
        </p:nvSpPr>
        <p:spPr>
          <a:xfrm>
            <a:off x="1855694" y="2270919"/>
            <a:ext cx="2348753" cy="28115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8CF123-0446-4402-9D02-EA508ABF45CD}"/>
              </a:ext>
            </a:extLst>
          </p:cNvPr>
          <p:cNvSpPr/>
          <p:nvPr/>
        </p:nvSpPr>
        <p:spPr>
          <a:xfrm>
            <a:off x="2497259" y="5100455"/>
            <a:ext cx="6709854" cy="17247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06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CB36659-F211-4E4D-9B16-606EDB45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555C690-DE25-44C5-99C5-148800FF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</a:t>
            </a:r>
            <a:r>
              <a:rPr lang="en-US" altLang="ko-KR" sz="2400" dirty="0"/>
              <a:t>– Q&amp;A(</a:t>
            </a:r>
            <a:r>
              <a:rPr lang="ko-KR" altLang="en-US" sz="2400" dirty="0"/>
              <a:t>캠페인상세의 </a:t>
            </a:r>
            <a:r>
              <a:rPr lang="en-US" altLang="ko-KR" sz="2400" dirty="0"/>
              <a:t>Q&amp;A</a:t>
            </a:r>
            <a:r>
              <a:rPr lang="ko-KR" altLang="en-US" sz="2400" dirty="0"/>
              <a:t>란과 동일함</a:t>
            </a:r>
            <a:r>
              <a:rPr lang="en-US" altLang="ko-KR" sz="2400" dirty="0"/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AD7C4C-B44C-4A47-8EEC-8B072D4D9953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025F7FD-74CC-4F72-9FAF-C38F1755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63279" r="82" b="10183"/>
          <a:stretch/>
        </p:blipFill>
        <p:spPr>
          <a:xfrm>
            <a:off x="1154055" y="1757546"/>
            <a:ext cx="9381716" cy="4735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A45703-4C66-4D35-BB78-06C00DEB7A13}"/>
              </a:ext>
            </a:extLst>
          </p:cNvPr>
          <p:cNvSpPr txBox="1"/>
          <p:nvPr/>
        </p:nvSpPr>
        <p:spPr>
          <a:xfrm>
            <a:off x="2989251" y="203077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655DD-D9CC-4F0F-A366-A9A574DD6205}"/>
              </a:ext>
            </a:extLst>
          </p:cNvPr>
          <p:cNvSpPr txBox="1"/>
          <p:nvPr/>
        </p:nvSpPr>
        <p:spPr>
          <a:xfrm>
            <a:off x="1338917" y="427007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EDFD0-3680-4F12-A2B2-032C1E01F406}"/>
              </a:ext>
            </a:extLst>
          </p:cNvPr>
          <p:cNvSpPr txBox="1"/>
          <p:nvPr/>
        </p:nvSpPr>
        <p:spPr>
          <a:xfrm>
            <a:off x="1359362" y="531134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0CC85-867C-48FD-97A3-F4BB4B9EE6D5}"/>
              </a:ext>
            </a:extLst>
          </p:cNvPr>
          <p:cNvSpPr txBox="1"/>
          <p:nvPr/>
        </p:nvSpPr>
        <p:spPr>
          <a:xfrm>
            <a:off x="8971290" y="369591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C5455-4133-40CC-982C-7239AC9D3FCB}"/>
              </a:ext>
            </a:extLst>
          </p:cNvPr>
          <p:cNvSpPr txBox="1"/>
          <p:nvPr/>
        </p:nvSpPr>
        <p:spPr>
          <a:xfrm>
            <a:off x="9715235" y="3720355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D7C2F-8FAE-46D7-9673-346BDEDA27AF}"/>
              </a:ext>
            </a:extLst>
          </p:cNvPr>
          <p:cNvSpPr txBox="1"/>
          <p:nvPr/>
        </p:nvSpPr>
        <p:spPr>
          <a:xfrm>
            <a:off x="3387377" y="2113785"/>
            <a:ext cx="569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질문의 제목</a:t>
            </a:r>
            <a:r>
              <a:rPr lang="en-US" altLang="ko-KR" dirty="0"/>
              <a:t>/</a:t>
            </a:r>
            <a:r>
              <a:rPr lang="ko-KR" altLang="en-US" dirty="0"/>
              <a:t>내용을 적고 등록하게끔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A0B7C-0726-4371-A5A9-E90E8D2DB6FE}"/>
              </a:ext>
            </a:extLst>
          </p:cNvPr>
          <p:cNvSpPr txBox="1"/>
          <p:nvPr/>
        </p:nvSpPr>
        <p:spPr>
          <a:xfrm>
            <a:off x="10158850" y="2125224"/>
            <a:ext cx="20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비밀글을</a:t>
            </a:r>
            <a:r>
              <a:rPr lang="ko-KR" altLang="en-US" dirty="0"/>
              <a:t> 누르면 해당 글은 공개되지 않게끔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C. </a:t>
            </a:r>
            <a:r>
              <a:rPr lang="ko-KR" altLang="en-US" dirty="0"/>
              <a:t>등록을 누르면 해당 제목과 내용이 아래의 게시판에 등록되는 형식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73D44-0FDA-408D-8A52-613A26E816AD}"/>
              </a:ext>
            </a:extLst>
          </p:cNvPr>
          <p:cNvSpPr txBox="1"/>
          <p:nvPr/>
        </p:nvSpPr>
        <p:spPr>
          <a:xfrm>
            <a:off x="5025870" y="6063296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39D91-4820-483C-9B8B-59FE233ECDCE}"/>
              </a:ext>
            </a:extLst>
          </p:cNvPr>
          <p:cNvSpPr txBox="1"/>
          <p:nvPr/>
        </p:nvSpPr>
        <p:spPr>
          <a:xfrm>
            <a:off x="188521" y="3472891"/>
            <a:ext cx="887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미답변의 경우 누르면 아코디언 기능으로 아래로 펼쳐지며 내용이 보이는 형식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E. </a:t>
            </a:r>
            <a:r>
              <a:rPr lang="ko-KR" altLang="en-US" dirty="0"/>
              <a:t>답변의 경우는 해당 질문의 아래에 답변이 달려있는 형식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18987-F218-431A-A9E5-AD124BCC7D17}"/>
              </a:ext>
            </a:extLst>
          </p:cNvPr>
          <p:cNvSpPr txBox="1"/>
          <p:nvPr/>
        </p:nvSpPr>
        <p:spPr>
          <a:xfrm>
            <a:off x="0" y="6152886"/>
            <a:ext cx="44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F. </a:t>
            </a:r>
            <a:r>
              <a:rPr lang="ko-KR" altLang="en-US" dirty="0" err="1"/>
              <a:t>페이징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좌우 버튼으로 이동 가능하며 숫자를 클릭해도 이동 가능</a:t>
            </a:r>
            <a:r>
              <a:rPr lang="en-US" altLang="ko-KR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EE1852-6145-4359-A6C5-4CEFDA4448C3}"/>
              </a:ext>
            </a:extLst>
          </p:cNvPr>
          <p:cNvSpPr/>
          <p:nvPr/>
        </p:nvSpPr>
        <p:spPr>
          <a:xfrm>
            <a:off x="1662139" y="2125224"/>
            <a:ext cx="8365549" cy="14185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B34809-925F-43E1-8B50-A3AF027A63BE}"/>
              </a:ext>
            </a:extLst>
          </p:cNvPr>
          <p:cNvSpPr/>
          <p:nvPr/>
        </p:nvSpPr>
        <p:spPr>
          <a:xfrm>
            <a:off x="1359362" y="4285112"/>
            <a:ext cx="2590137" cy="5374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1A076C-D2C1-44F0-BB51-14356E2CA285}"/>
              </a:ext>
            </a:extLst>
          </p:cNvPr>
          <p:cNvSpPr/>
          <p:nvPr/>
        </p:nvSpPr>
        <p:spPr>
          <a:xfrm>
            <a:off x="1338917" y="5311347"/>
            <a:ext cx="2610582" cy="5165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DB2F7C-D612-4B7E-AD8E-FE78AEA45034}"/>
              </a:ext>
            </a:extLst>
          </p:cNvPr>
          <p:cNvSpPr/>
          <p:nvPr/>
        </p:nvSpPr>
        <p:spPr>
          <a:xfrm>
            <a:off x="8905725" y="3596859"/>
            <a:ext cx="494759" cy="569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B68D36-F869-4308-B829-F6F94B999824}"/>
              </a:ext>
            </a:extLst>
          </p:cNvPr>
          <p:cNvSpPr/>
          <p:nvPr/>
        </p:nvSpPr>
        <p:spPr>
          <a:xfrm>
            <a:off x="9437088" y="3596859"/>
            <a:ext cx="641641" cy="569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99686A-349E-456B-8D46-994E9A0B1CD7}"/>
              </a:ext>
            </a:extLst>
          </p:cNvPr>
          <p:cNvSpPr/>
          <p:nvPr/>
        </p:nvSpPr>
        <p:spPr>
          <a:xfrm>
            <a:off x="4868498" y="5989280"/>
            <a:ext cx="168470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약관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r>
              <a:rPr lang="ko-KR" altLang="en-US" dirty="0"/>
              <a:t>사이트이용약관</a:t>
            </a:r>
            <a:r>
              <a:rPr lang="en-US" altLang="ko-KR" dirty="0"/>
              <a:t>, </a:t>
            </a:r>
            <a:r>
              <a:rPr lang="ko-KR" altLang="en-US" dirty="0"/>
              <a:t>개인정보처리방침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28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약관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1B0E59-B936-4AEF-8F76-20684A09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b="87152"/>
          <a:stretch/>
        </p:blipFill>
        <p:spPr>
          <a:xfrm>
            <a:off x="32469" y="1188720"/>
            <a:ext cx="12141708" cy="4353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301EA-F5FE-4B0F-9D6D-FFF31D683D5D}"/>
              </a:ext>
            </a:extLst>
          </p:cNvPr>
          <p:cNvSpPr txBox="1"/>
          <p:nvPr/>
        </p:nvSpPr>
        <p:spPr>
          <a:xfrm>
            <a:off x="378823" y="5785659"/>
            <a:ext cx="7018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약관 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약관 내용</a:t>
            </a:r>
            <a:endParaRPr lang="en-US" altLang="ko-KR" dirty="0"/>
          </a:p>
          <a:p>
            <a:r>
              <a:rPr lang="ko-KR" altLang="en-US" dirty="0"/>
              <a:t>사이트 이용약관과 개인정보 처리방침 두 페이지 레이아웃이 동일함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90775-DCCF-44E6-844E-D226687E0F6D}"/>
              </a:ext>
            </a:extLst>
          </p:cNvPr>
          <p:cNvSpPr txBox="1"/>
          <p:nvPr/>
        </p:nvSpPr>
        <p:spPr>
          <a:xfrm>
            <a:off x="652452" y="105809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3BE42-F372-4A68-9CF7-B0C271062722}"/>
              </a:ext>
            </a:extLst>
          </p:cNvPr>
          <p:cNvSpPr/>
          <p:nvPr/>
        </p:nvSpPr>
        <p:spPr>
          <a:xfrm>
            <a:off x="1030487" y="1301665"/>
            <a:ext cx="1829092" cy="3323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6DD12-B2D9-4780-A6D5-F973884ADBBC}"/>
              </a:ext>
            </a:extLst>
          </p:cNvPr>
          <p:cNvSpPr txBox="1"/>
          <p:nvPr/>
        </p:nvSpPr>
        <p:spPr>
          <a:xfrm>
            <a:off x="652452" y="199061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F85A3C-3D82-4E08-813E-1DD94C5CB0E9}"/>
              </a:ext>
            </a:extLst>
          </p:cNvPr>
          <p:cNvSpPr/>
          <p:nvPr/>
        </p:nvSpPr>
        <p:spPr>
          <a:xfrm>
            <a:off x="1030486" y="2157229"/>
            <a:ext cx="10058692" cy="33990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8805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8823" y="365126"/>
            <a:ext cx="11449000" cy="6929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공통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푸터</a:t>
            </a:r>
            <a:endParaRPr lang="en-US" altLang="ko-KR" sz="2400"/>
          </a:p>
        </p:txBody>
      </p:sp>
      <p:cxnSp>
        <p:nvCxnSpPr>
          <p:cNvPr id="5" name="직선 연결선 4"/>
          <p:cNvCxnSpPr/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050" r="13480"/>
          <a:stretch>
            <a:fillRect/>
          </a:stretch>
        </p:blipFill>
        <p:spPr>
          <a:xfrm>
            <a:off x="724394" y="1934371"/>
            <a:ext cx="11103430" cy="187833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140042" y="2505695"/>
            <a:ext cx="2533402" cy="69945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/>
              <a:t>BI</a:t>
            </a:r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795845" y="2503196"/>
            <a:ext cx="6958742" cy="76132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회사정보</a:t>
            </a:r>
            <a:r>
              <a:rPr lang="en-US" altLang="ko-KR"/>
              <a:t>:  </a:t>
            </a:r>
            <a:r>
              <a:rPr lang="ko-KR" altLang="en-US"/>
              <a:t>주소 </a:t>
            </a:r>
            <a:r>
              <a:rPr lang="en-US" altLang="ko-KR"/>
              <a:t>| </a:t>
            </a:r>
            <a:r>
              <a:rPr lang="ko-KR" altLang="en-US"/>
              <a:t>사업자명 </a:t>
            </a:r>
            <a:r>
              <a:rPr lang="en-US" altLang="ko-KR"/>
              <a:t>| </a:t>
            </a:r>
            <a:r>
              <a:rPr lang="ko-KR" altLang="en-US"/>
              <a:t>등록번호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전화번호 </a:t>
            </a:r>
            <a:r>
              <a:rPr lang="en-US" altLang="ko-KR"/>
              <a:t>| </a:t>
            </a:r>
            <a:r>
              <a:rPr lang="ko-KR" altLang="en-US"/>
              <a:t>팩스번호 </a:t>
            </a:r>
            <a:r>
              <a:rPr lang="en-US" altLang="ko-KR"/>
              <a:t>| </a:t>
            </a:r>
            <a:r>
              <a:rPr lang="ko-KR" altLang="en-US"/>
              <a:t>이메일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8506" y="4107078"/>
            <a:ext cx="1163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A. </a:t>
            </a:r>
            <a:r>
              <a:rPr lang="ko-KR" altLang="en-US"/>
              <a:t>사이트 이용약관</a:t>
            </a:r>
            <a:r>
              <a:rPr lang="en-US" altLang="ko-KR"/>
              <a:t>, </a:t>
            </a:r>
            <a:r>
              <a:rPr lang="ko-KR" altLang="en-US"/>
              <a:t>개인정보 처리방침 링크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B. </a:t>
            </a:r>
            <a:r>
              <a:rPr lang="ko-KR" altLang="en-US"/>
              <a:t>고객센터</a:t>
            </a:r>
            <a:r>
              <a:rPr lang="en-US" altLang="ko-KR"/>
              <a:t>, </a:t>
            </a:r>
            <a:r>
              <a:rPr lang="ko-KR" altLang="en-US"/>
              <a:t>공지사항 링크</a:t>
            </a:r>
            <a:br>
              <a:rPr lang="en-US" altLang="ko-KR"/>
            </a:br>
            <a:r>
              <a:rPr lang="en-US" altLang="ko-KR"/>
              <a:t>C. </a:t>
            </a:r>
            <a:r>
              <a:rPr lang="ko-KR" altLang="en-US"/>
              <a:t>회사정보가 들어갈 부분 </a:t>
            </a:r>
            <a:r>
              <a:rPr lang="en-US" altLang="ko-KR"/>
              <a:t>– </a:t>
            </a:r>
            <a:r>
              <a:rPr lang="ko-KR" altLang="en-US"/>
              <a:t>주소</a:t>
            </a:r>
            <a:r>
              <a:rPr lang="en-US" altLang="ko-KR"/>
              <a:t>, </a:t>
            </a:r>
            <a:r>
              <a:rPr lang="ko-KR" altLang="en-US"/>
              <a:t>사업자명</a:t>
            </a:r>
            <a:r>
              <a:rPr lang="en-US" altLang="ko-KR"/>
              <a:t>, </a:t>
            </a:r>
            <a:r>
              <a:rPr lang="ko-KR" altLang="en-US"/>
              <a:t>사업자등록번호</a:t>
            </a:r>
            <a:r>
              <a:rPr lang="en-US" altLang="ko-KR"/>
              <a:t>, </a:t>
            </a:r>
            <a:r>
              <a:rPr lang="ko-KR" altLang="en-US"/>
              <a:t>전화번호</a:t>
            </a:r>
            <a:r>
              <a:rPr lang="en-US" altLang="ko-KR"/>
              <a:t>, </a:t>
            </a:r>
            <a:r>
              <a:rPr lang="ko-KR" altLang="en-US"/>
              <a:t>팩스번호</a:t>
            </a:r>
            <a:r>
              <a:rPr lang="en-US" altLang="ko-KR"/>
              <a:t>, </a:t>
            </a:r>
            <a:r>
              <a:rPr lang="ko-KR" altLang="en-US"/>
              <a:t>이메일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D. </a:t>
            </a:r>
            <a:r>
              <a:rPr lang="ko-KR" altLang="en-US"/>
              <a:t>로고 들어갈 부분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1359" y="1616132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4394" y="1930848"/>
            <a:ext cx="2090058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37765" y="1920310"/>
            <a:ext cx="2090058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295999" y="1586657"/>
            <a:ext cx="378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</a:t>
            </a:r>
            <a:endParaRPr xmlns:mc="http://schemas.openxmlformats.org/markup-compatibility/2006" xmlns:hp="http://schemas.haansoft.com/office/presentation/8.0" lang="ko-KR" altLang="en-US" sz="2800" b="1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497" y="2254623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C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99213" y="2147482"/>
            <a:ext cx="473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mc:Ignorable="hp" hp:hslEmbossed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3080</ep:Words>
  <ep:PresentationFormat>와이드스크린</ep:PresentationFormat>
  <ep:Paragraphs>569</ep:Paragraphs>
  <ep:Slides>83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ep:HeadingPairs>
  <ep:TitlesOfParts>
    <vt:vector size="84" baseType="lpstr">
      <vt:lpstr>Office Theme</vt:lpstr>
      <vt:lpstr>고객센터</vt:lpstr>
      <vt:lpstr>고객센터</vt:lpstr>
      <vt:lpstr>10. 약관</vt:lpstr>
      <vt:lpstr>약관</vt:lpstr>
      <vt:lpstr>공통</vt:lpstr>
      <vt:lpstr>공통</vt:lpstr>
      <vt:lpstr>공통</vt:lpstr>
      <vt:lpstr>공통</vt:lpstr>
      <vt:lpstr>공통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2020-05-01T08:20:12.000</dcterms:created>
  <dc:creator>현지 이</dc:creator>
  <cp:lastModifiedBy>김예진</cp:lastModifiedBy>
  <dcterms:modified xsi:type="dcterms:W3CDTF">2021-09-03T05:34:24.072</dcterms:modified>
  <cp:revision>60</cp:revision>
  <dc:title>ChariTree Front 화면설계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